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4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notesSlides/notesSlide11.xml" ContentType="application/vnd.openxmlformats-officedocument.presentationml.notes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notesSlides/notesSlide1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9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Override PartName="/ppt/notesSlides/notesSlide18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8" r:id="rId2"/>
    <p:sldId id="356" r:id="rId3"/>
    <p:sldId id="357" r:id="rId4"/>
    <p:sldId id="358" r:id="rId5"/>
    <p:sldId id="359" r:id="rId6"/>
    <p:sldId id="362" r:id="rId7"/>
    <p:sldId id="364" r:id="rId8"/>
    <p:sldId id="335" r:id="rId9"/>
    <p:sldId id="337" r:id="rId10"/>
    <p:sldId id="338" r:id="rId11"/>
    <p:sldId id="363" r:id="rId12"/>
    <p:sldId id="342" r:id="rId13"/>
    <p:sldId id="365" r:id="rId14"/>
    <p:sldId id="372" r:id="rId15"/>
    <p:sldId id="370" r:id="rId16"/>
    <p:sldId id="367" r:id="rId17"/>
    <p:sldId id="340" r:id="rId18"/>
    <p:sldId id="368" r:id="rId19"/>
    <p:sldId id="366" r:id="rId20"/>
    <p:sldId id="373" r:id="rId21"/>
    <p:sldId id="374" r:id="rId22"/>
    <p:sldId id="378" r:id="rId23"/>
    <p:sldId id="328" r:id="rId24"/>
    <p:sldId id="382" r:id="rId25"/>
    <p:sldId id="379" r:id="rId26"/>
    <p:sldId id="347" r:id="rId27"/>
    <p:sldId id="309" r:id="rId28"/>
    <p:sldId id="360" r:id="rId29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4606" autoAdjust="0"/>
    <p:restoredTop sz="69697" autoAdjust="0"/>
  </p:normalViewPr>
  <p:slideViewPr>
    <p:cSldViewPr>
      <p:cViewPr varScale="1">
        <p:scale>
          <a:sx n="114" d="100"/>
          <a:sy n="114" d="100"/>
        </p:scale>
        <p:origin x="-2360" y="-96"/>
      </p:cViewPr>
      <p:guideLst>
        <p:guide orient="horz" pos="2160"/>
        <p:guide orient="horz" pos="119"/>
        <p:guide orient="horz" pos="1003"/>
        <p:guide orient="horz" pos="1162"/>
        <p:guide orient="horz" pos="3929"/>
        <p:guide orient="horz" pos="635"/>
        <p:guide orient="horz" pos="3022"/>
        <p:guide orient="horz" pos="3999"/>
        <p:guide pos="2880"/>
        <p:guide pos="4785"/>
        <p:guide pos="295"/>
        <p:guide pos="5122"/>
        <p:guide pos="5644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406" y="-9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theme" Target="theme/theme1.xml"/><Relationship Id="rId31" Type="http://schemas.openxmlformats.org/officeDocument/2006/relationships/handoutMaster" Target="handoutMasters/handout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3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7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cap="all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7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cap="all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436EB152-0403-4A4D-9FC5-400CE9C190FA}" type="datetime1">
              <a:rPr lang="de-DE"/>
              <a:pPr>
                <a:defRPr/>
              </a:pPr>
              <a:t>16.11.2011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548"/>
            <a:ext cx="2945659" cy="4970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cap="all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9548"/>
            <a:ext cx="2945659" cy="4970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cap="all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2D06E12B-59FE-9341-9D63-2EA547A152A3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7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cap="all" baseline="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7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cap="all" baseline="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B654E63-9BD5-9F44-A3DE-A68E4A84ADFA}" type="datetime1">
              <a:rPr lang="de-DE"/>
              <a:pPr>
                <a:defRPr/>
              </a:pPr>
              <a:t>16.11.2011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AT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6393"/>
            <a:ext cx="5438140" cy="4467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dirty="0" smtClean="0"/>
              <a:t>Textmasterformate durch Klicken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  <a:endParaRPr lang="de-AT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548"/>
            <a:ext cx="2945659" cy="4970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cap="all" baseline="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9548"/>
            <a:ext cx="2945659" cy="4970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cap="all" baseline="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FC4AB78-2D8C-0749-9ECD-5B2ED82014F5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AT">
              <a:solidFill>
                <a:srgbClr val="FF0000"/>
              </a:solidFill>
              <a:latin typeface="Verdana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9C6787-873E-5949-AC67-99C4F31264D9}" type="slidenum">
              <a:rPr lang="de-AT"/>
              <a:pPr>
                <a:defRPr/>
              </a:pPr>
              <a:t>1</a:t>
            </a:fld>
            <a:endParaRPr lang="de-A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r>
              <a:rPr lang="de-AT" smtClean="0">
                <a:latin typeface="Verdana" pitchFamily="-111" charset="0"/>
                <a:ea typeface="ＭＳ Ｐゴシック" pitchFamily="-111" charset="-128"/>
                <a:cs typeface="ＭＳ Ｐゴシック" pitchFamily="-111" charset="-128"/>
              </a:rPr>
              <a:t> Need to protect workforce productivity, including.e.:</a:t>
            </a:r>
          </a:p>
          <a:p>
            <a:pPr lvl="1">
              <a:buFontTx/>
              <a:buChar char="•"/>
            </a:pPr>
            <a:r>
              <a:rPr lang="de-AT" smtClean="0">
                <a:latin typeface="Verdana" pitchFamily="-111" charset="0"/>
              </a:rPr>
              <a:t> maintencance of appropriate attention levels to those aspects of work that matter most to corporate productivity</a:t>
            </a:r>
          </a:p>
          <a:p>
            <a:pPr lvl="1">
              <a:buFontTx/>
              <a:buChar char="•"/>
            </a:pPr>
            <a:r>
              <a:rPr lang="de-AT" smtClean="0">
                <a:latin typeface="Verdana" pitchFamily="-111" charset="0"/>
              </a:rPr>
              <a:t> better work-life balance to ensure manageable fluctuation of work force and less health problems (i.e. burnouts)</a:t>
            </a:r>
          </a:p>
          <a:p>
            <a:pPr lvl="1">
              <a:buFontTx/>
              <a:buChar char="•"/>
            </a:pPr>
            <a:r>
              <a:rPr lang="de-AT" smtClean="0">
                <a:latin typeface="Verdana" pitchFamily="-111" charset="0"/>
              </a:rPr>
              <a:t> better time management through better communication guidelines (or even rules!) so that less time is wasted on superfluous communication</a:t>
            </a:r>
          </a:p>
          <a:p>
            <a:pPr>
              <a:buFontTx/>
              <a:buChar char="•"/>
            </a:pPr>
            <a:r>
              <a:rPr lang="de-AT" smtClean="0">
                <a:latin typeface="Verdana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</a:p>
          <a:p>
            <a:pPr>
              <a:buFontTx/>
              <a:buChar char="-"/>
            </a:pPr>
            <a:endParaRPr lang="de-AT" smtClean="0">
              <a:latin typeface="Verdana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07D1C9-48D0-5C42-B7BB-9E07C304BBD1}" type="slidenum">
              <a:rPr lang="de-AT" smtClean="0"/>
              <a:pPr>
                <a:defRPr/>
              </a:pPr>
              <a:t>13</a:t>
            </a:fld>
            <a:endParaRPr lang="de-AT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AT" smtClean="0">
                <a:latin typeface="Verdana" pitchFamily="-111" charset="0"/>
                <a:ea typeface="ＭＳ Ｐゴシック" pitchFamily="-111" charset="-128"/>
                <a:cs typeface="ＭＳ Ｐゴシック" pitchFamily="-111" charset="-128"/>
              </a:rPr>
              <a:t>Male Stripper on a house: </a:t>
            </a:r>
            <a:r>
              <a:rPr lang="de-DE" smtClean="0">
                <a:latin typeface="Verdana" pitchFamily="-111" charset="0"/>
                <a:ea typeface="ＭＳ Ｐゴシック" pitchFamily="-111" charset="-128"/>
                <a:cs typeface="ＭＳ Ｐゴシック" pitchFamily="-111" charset="-128"/>
              </a:rPr>
              <a:t>http://www.electrictv.com/?p=10300</a:t>
            </a:r>
          </a:p>
          <a:p>
            <a:r>
              <a:rPr lang="de-DE" smtClean="0">
                <a:latin typeface="Verdana" pitchFamily="-111" charset="0"/>
                <a:ea typeface="ＭＳ Ｐゴシック" pitchFamily="-111" charset="-128"/>
                <a:cs typeface="ＭＳ Ｐゴシック" pitchFamily="-111" charset="-128"/>
              </a:rPr>
              <a:t>Contrex Werbung – 1:39</a:t>
            </a:r>
            <a:endParaRPr lang="de-AT" smtClean="0">
              <a:latin typeface="Verdana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35FA4F-AED0-2F4F-A028-9F291F90A25F}" type="slidenum">
              <a:rPr lang="de-AT" smtClean="0"/>
              <a:pPr>
                <a:defRPr/>
              </a:pPr>
              <a:t>14</a:t>
            </a:fld>
            <a:endParaRPr lang="de-AT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r>
              <a:rPr lang="de-AT" smtClean="0">
                <a:latin typeface="Verdana" pitchFamily="-111" charset="0"/>
                <a:ea typeface="ＭＳ Ｐゴシック" pitchFamily="-111" charset="-128"/>
                <a:cs typeface="ＭＳ Ｐゴシック" pitchFamily="-111" charset="-128"/>
              </a:rPr>
              <a:t> Need to protect workforce productivity, including.e.:</a:t>
            </a:r>
          </a:p>
          <a:p>
            <a:pPr lvl="1">
              <a:buFontTx/>
              <a:buChar char="•"/>
            </a:pPr>
            <a:r>
              <a:rPr lang="de-AT" smtClean="0">
                <a:latin typeface="Verdana" pitchFamily="-111" charset="0"/>
              </a:rPr>
              <a:t> maintencance of appropriate attention levels to those aspects of work that matter most to corporate productivity</a:t>
            </a:r>
          </a:p>
          <a:p>
            <a:pPr lvl="1">
              <a:buFontTx/>
              <a:buChar char="•"/>
            </a:pPr>
            <a:r>
              <a:rPr lang="de-AT" smtClean="0">
                <a:latin typeface="Verdana" pitchFamily="-111" charset="0"/>
              </a:rPr>
              <a:t> better work-life balance to ensure manageable fluctuation of work force and less health problems (i.e. burnouts)</a:t>
            </a:r>
          </a:p>
          <a:p>
            <a:pPr lvl="1">
              <a:buFontTx/>
              <a:buChar char="•"/>
            </a:pPr>
            <a:r>
              <a:rPr lang="de-AT" smtClean="0">
                <a:latin typeface="Verdana" pitchFamily="-111" charset="0"/>
              </a:rPr>
              <a:t> better time management through better communication guidelines (or even rules!) so that less time is wasted on superfluous communication</a:t>
            </a:r>
          </a:p>
          <a:p>
            <a:pPr>
              <a:buFontTx/>
              <a:buChar char="•"/>
            </a:pPr>
            <a:r>
              <a:rPr lang="de-AT" smtClean="0">
                <a:latin typeface="Verdana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</a:p>
          <a:p>
            <a:pPr>
              <a:buFontTx/>
              <a:buChar char="-"/>
            </a:pPr>
            <a:endParaRPr lang="de-AT" smtClean="0">
              <a:latin typeface="Verdana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07D1C9-48D0-5C42-B7BB-9E07C304BBD1}" type="slidenum">
              <a:rPr lang="de-AT" smtClean="0"/>
              <a:pPr>
                <a:defRPr/>
              </a:pPr>
              <a:t>15</a:t>
            </a:fld>
            <a:endParaRPr lang="de-AT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r>
              <a:rPr lang="de-AT" smtClean="0">
                <a:latin typeface="Verdana" pitchFamily="-111" charset="0"/>
                <a:ea typeface="ＭＳ Ｐゴシック" pitchFamily="-111" charset="-128"/>
                <a:cs typeface="ＭＳ Ｐゴシック" pitchFamily="-111" charset="-128"/>
              </a:rPr>
              <a:t> Need to protect workforce productivity, including.e.:</a:t>
            </a:r>
          </a:p>
          <a:p>
            <a:pPr lvl="1">
              <a:buFontTx/>
              <a:buChar char="•"/>
            </a:pPr>
            <a:r>
              <a:rPr lang="de-AT" smtClean="0">
                <a:latin typeface="Verdana" pitchFamily="-111" charset="0"/>
              </a:rPr>
              <a:t> maintencance of appropriate attention levels to those aspects of work that matter most to corporate productivity</a:t>
            </a:r>
          </a:p>
          <a:p>
            <a:pPr lvl="1">
              <a:buFontTx/>
              <a:buChar char="•"/>
            </a:pPr>
            <a:r>
              <a:rPr lang="de-AT" smtClean="0">
                <a:latin typeface="Verdana" pitchFamily="-111" charset="0"/>
              </a:rPr>
              <a:t> better work-life balance to ensure manageable fluctuation of work force and less health problems (i.e. burnouts)</a:t>
            </a:r>
          </a:p>
          <a:p>
            <a:pPr lvl="1">
              <a:buFontTx/>
              <a:buChar char="•"/>
            </a:pPr>
            <a:r>
              <a:rPr lang="de-AT" smtClean="0">
                <a:latin typeface="Verdana" pitchFamily="-111" charset="0"/>
              </a:rPr>
              <a:t> better time management through better communication guidelines (or even rules!) so that less time is wasted on superfluous communication</a:t>
            </a:r>
          </a:p>
          <a:p>
            <a:pPr>
              <a:buFontTx/>
              <a:buChar char="•"/>
            </a:pPr>
            <a:r>
              <a:rPr lang="de-AT" smtClean="0">
                <a:latin typeface="Verdana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</a:p>
          <a:p>
            <a:pPr>
              <a:buFontTx/>
              <a:buChar char="-"/>
            </a:pPr>
            <a:endParaRPr lang="de-AT" smtClean="0">
              <a:latin typeface="Verdana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ACEAAC-77AF-AF4D-9E87-E3979F92A5E7}" type="slidenum">
              <a:rPr lang="de-AT" smtClean="0"/>
              <a:pPr>
                <a:defRPr/>
              </a:pPr>
              <a:t>17</a:t>
            </a:fld>
            <a:endParaRPr lang="de-AT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r>
              <a:rPr lang="de-AT" smtClean="0">
                <a:latin typeface="Verdana" pitchFamily="-111" charset="0"/>
                <a:ea typeface="ＭＳ Ｐゴシック" pitchFamily="-111" charset="-128"/>
                <a:cs typeface="ＭＳ Ｐゴシック" pitchFamily="-111" charset="-128"/>
              </a:rPr>
              <a:t> Need to protect workforce productivity, including.e.:</a:t>
            </a:r>
          </a:p>
          <a:p>
            <a:pPr lvl="1">
              <a:buFontTx/>
              <a:buChar char="•"/>
            </a:pPr>
            <a:r>
              <a:rPr lang="de-AT" smtClean="0">
                <a:latin typeface="Verdana" pitchFamily="-111" charset="0"/>
              </a:rPr>
              <a:t> maintencance of appropriate attention levels to those aspects of work that matter most to corporate productivity</a:t>
            </a:r>
          </a:p>
          <a:p>
            <a:pPr lvl="1">
              <a:buFontTx/>
              <a:buChar char="•"/>
            </a:pPr>
            <a:r>
              <a:rPr lang="de-AT" smtClean="0">
                <a:latin typeface="Verdana" pitchFamily="-111" charset="0"/>
              </a:rPr>
              <a:t> better work-life balance to ensure manageable fluctuation of work force and less health problems (i.e. burnouts)</a:t>
            </a:r>
          </a:p>
          <a:p>
            <a:pPr lvl="1">
              <a:buFontTx/>
              <a:buChar char="•"/>
            </a:pPr>
            <a:r>
              <a:rPr lang="de-AT" smtClean="0">
                <a:latin typeface="Verdana" pitchFamily="-111" charset="0"/>
              </a:rPr>
              <a:t> better time management through better communication guidelines (or even rules!) so that less time is wasted on superfluous communication</a:t>
            </a:r>
          </a:p>
          <a:p>
            <a:pPr>
              <a:buFontTx/>
              <a:buChar char="•"/>
            </a:pPr>
            <a:r>
              <a:rPr lang="de-AT" smtClean="0">
                <a:latin typeface="Verdana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</a:p>
          <a:p>
            <a:pPr>
              <a:buFontTx/>
              <a:buChar char="-"/>
            </a:pPr>
            <a:endParaRPr lang="de-AT" smtClean="0">
              <a:latin typeface="Verdana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ACEAAC-77AF-AF4D-9E87-E3979F92A5E7}" type="slidenum">
              <a:rPr lang="de-AT" smtClean="0"/>
              <a:pPr>
                <a:defRPr/>
              </a:pPr>
              <a:t>18</a:t>
            </a:fld>
            <a:endParaRPr lang="de-AT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r>
              <a:rPr lang="de-AT" smtClean="0">
                <a:latin typeface="Verdana" pitchFamily="-111" charset="0"/>
                <a:ea typeface="ＭＳ Ｐゴシック" pitchFamily="-111" charset="-128"/>
                <a:cs typeface="ＭＳ Ｐゴシック" pitchFamily="-111" charset="-128"/>
              </a:rPr>
              <a:t> Need to protect workforce productivity, including.e.:</a:t>
            </a:r>
          </a:p>
          <a:p>
            <a:pPr lvl="1">
              <a:buFontTx/>
              <a:buChar char="•"/>
            </a:pPr>
            <a:r>
              <a:rPr lang="de-AT" smtClean="0">
                <a:latin typeface="Verdana" pitchFamily="-111" charset="0"/>
              </a:rPr>
              <a:t> maintencance of appropriate attention levels to those aspects of work that matter most to corporate productivity</a:t>
            </a:r>
          </a:p>
          <a:p>
            <a:pPr lvl="1">
              <a:buFontTx/>
              <a:buChar char="•"/>
            </a:pPr>
            <a:r>
              <a:rPr lang="de-AT" smtClean="0">
                <a:latin typeface="Verdana" pitchFamily="-111" charset="0"/>
              </a:rPr>
              <a:t> better work-life balance to ensure manageable fluctuation of work force and less health problems (i.e. burnouts)</a:t>
            </a:r>
          </a:p>
          <a:p>
            <a:pPr lvl="1">
              <a:buFontTx/>
              <a:buChar char="•"/>
            </a:pPr>
            <a:r>
              <a:rPr lang="de-AT" smtClean="0">
                <a:latin typeface="Verdana" pitchFamily="-111" charset="0"/>
              </a:rPr>
              <a:t> better time management through better communication guidelines (or even rules!) so that less time is wasted on superfluous communication</a:t>
            </a:r>
          </a:p>
          <a:p>
            <a:pPr>
              <a:buFontTx/>
              <a:buChar char="•"/>
            </a:pPr>
            <a:r>
              <a:rPr lang="de-AT" smtClean="0">
                <a:latin typeface="Verdana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</a:p>
          <a:p>
            <a:pPr>
              <a:buFontTx/>
              <a:buChar char="-"/>
            </a:pPr>
            <a:endParaRPr lang="de-AT" smtClean="0">
              <a:latin typeface="Verdana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ACEAAC-77AF-AF4D-9E87-E3979F92A5E7}" type="slidenum">
              <a:rPr lang="de-AT" smtClean="0"/>
              <a:pPr>
                <a:defRPr/>
              </a:pPr>
              <a:t>20</a:t>
            </a:fld>
            <a:endParaRPr lang="de-AT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http://www.digitaltrends.com/mobile/south-korean-supermarket-chain-opens-virtual-grocery-stores-in-subways/</a:t>
            </a:r>
          </a:p>
          <a:p>
            <a:r>
              <a:rPr lang="de-DE" dirty="0" smtClean="0"/>
              <a:t>Tesco in Süd Korea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C4AB78-2D8C-0749-9ECD-5B2ED82014F5}" type="slidenum">
              <a:rPr lang="de-AT" smtClean="0"/>
              <a:pPr>
                <a:defRPr/>
              </a:pPr>
              <a:t>21</a:t>
            </a:fld>
            <a:endParaRPr lang="de-AT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r>
              <a:rPr lang="de-AT" smtClean="0">
                <a:latin typeface="Verdana" pitchFamily="-111" charset="0"/>
                <a:ea typeface="ＭＳ Ｐゴシック" pitchFamily="-111" charset="-128"/>
                <a:cs typeface="ＭＳ Ｐゴシック" pitchFamily="-111" charset="-128"/>
              </a:rPr>
              <a:t> Need to protect workforce productivity, including.e.:</a:t>
            </a:r>
          </a:p>
          <a:p>
            <a:pPr lvl="1">
              <a:buFontTx/>
              <a:buChar char="•"/>
            </a:pPr>
            <a:r>
              <a:rPr lang="de-AT" smtClean="0">
                <a:latin typeface="Verdana" pitchFamily="-111" charset="0"/>
              </a:rPr>
              <a:t> maintencance of appropriate attention levels to those aspects of work that matter most to corporate productivity</a:t>
            </a:r>
          </a:p>
          <a:p>
            <a:pPr lvl="1">
              <a:buFontTx/>
              <a:buChar char="•"/>
            </a:pPr>
            <a:r>
              <a:rPr lang="de-AT" smtClean="0">
                <a:latin typeface="Verdana" pitchFamily="-111" charset="0"/>
              </a:rPr>
              <a:t> better work-life balance to ensure manageable fluctuation of work force and less health problems (i.e. burnouts)</a:t>
            </a:r>
          </a:p>
          <a:p>
            <a:pPr lvl="1">
              <a:buFontTx/>
              <a:buChar char="•"/>
            </a:pPr>
            <a:r>
              <a:rPr lang="de-AT" smtClean="0">
                <a:latin typeface="Verdana" pitchFamily="-111" charset="0"/>
              </a:rPr>
              <a:t> better time management through better communication guidelines (or even rules!) so that less time is wasted on superfluous communication</a:t>
            </a:r>
          </a:p>
          <a:p>
            <a:pPr>
              <a:buFontTx/>
              <a:buChar char="•"/>
            </a:pPr>
            <a:r>
              <a:rPr lang="de-AT" smtClean="0">
                <a:latin typeface="Verdana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</a:p>
          <a:p>
            <a:pPr>
              <a:buFontTx/>
              <a:buChar char="-"/>
            </a:pPr>
            <a:endParaRPr lang="de-AT" smtClean="0">
              <a:latin typeface="Verdana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ACEAAC-77AF-AF4D-9E87-E3979F92A5E7}" type="slidenum">
              <a:rPr lang="de-AT" smtClean="0"/>
              <a:pPr>
                <a:defRPr/>
              </a:pPr>
              <a:t>22</a:t>
            </a:fld>
            <a:endParaRPr lang="de-AT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AT" dirty="0" smtClean="0"/>
              <a:t>Second Life: Derzeit</a:t>
            </a:r>
            <a:r>
              <a:rPr lang="de-AT" baseline="0" dirty="0" smtClean="0"/>
              <a:t> aktive: ca. 1 Millionen User; ca. 15.000 neue Registrierungen pro Monat</a:t>
            </a:r>
          </a:p>
          <a:p>
            <a:endParaRPr lang="de-AT" baseline="0" dirty="0" smtClean="0"/>
          </a:p>
          <a:p>
            <a:r>
              <a:rPr lang="de-AT" baseline="0" dirty="0" smtClean="0"/>
              <a:t>WoW: 11, 5 Millionen Spieler (2008), 22,7 Stunden pro Woche verbringt ein aktiver </a:t>
            </a:r>
          </a:p>
          <a:p>
            <a:r>
              <a:rPr lang="de-AT" baseline="0" dirty="0" smtClean="0"/>
              <a:t>Spieler in Amerika im Spiel (ca. 3 Stunden pro Tag)</a:t>
            </a:r>
            <a:endParaRPr lang="de-AT" dirty="0" smtClean="0"/>
          </a:p>
          <a:p>
            <a:endParaRPr lang="de-AT" dirty="0" smtClean="0"/>
          </a:p>
          <a:p>
            <a:r>
              <a:rPr lang="de-AT" dirty="0" smtClean="0"/>
              <a:t>Derzeit &gt; 200 virtuelle Welten</a:t>
            </a:r>
          </a:p>
          <a:p>
            <a:endParaRPr lang="de-AT" dirty="0" smtClean="0"/>
          </a:p>
          <a:p>
            <a:r>
              <a:rPr lang="de-AT" dirty="0" smtClean="0"/>
              <a:t>Quelle:</a:t>
            </a:r>
            <a:r>
              <a:rPr lang="de-AT" baseline="0" dirty="0" smtClean="0"/>
              <a:t> </a:t>
            </a:r>
            <a:r>
              <a:rPr lang="de-DE" baseline="0" dirty="0" smtClean="0"/>
              <a:t>http://www.hypergridbusiness.com/2011/07/virtual-world-usage-accelerates/</a:t>
            </a:r>
            <a:endParaRPr lang="de-AT" dirty="0" smtClean="0"/>
          </a:p>
          <a:p>
            <a:endParaRPr lang="de-AT" dirty="0" smtClean="0"/>
          </a:p>
          <a:p>
            <a:r>
              <a:rPr lang="de-DE" dirty="0" err="1" smtClean="0"/>
              <a:t>Virtual</a:t>
            </a:r>
            <a:r>
              <a:rPr lang="de-DE" dirty="0" smtClean="0"/>
              <a:t> </a:t>
            </a:r>
            <a:r>
              <a:rPr lang="de-DE" dirty="0" err="1" smtClean="0"/>
              <a:t>worlds</a:t>
            </a:r>
            <a:r>
              <a:rPr lang="de-DE" dirty="0" smtClean="0"/>
              <a:t> </a:t>
            </a:r>
            <a:r>
              <a:rPr lang="de-DE" dirty="0" err="1" smtClean="0"/>
              <a:t>gained</a:t>
            </a:r>
            <a:r>
              <a:rPr lang="de-DE" dirty="0" smtClean="0"/>
              <a:t> 214 </a:t>
            </a:r>
            <a:r>
              <a:rPr lang="de-DE" dirty="0" err="1" smtClean="0"/>
              <a:t>million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users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second </a:t>
            </a:r>
            <a:r>
              <a:rPr lang="de-DE" dirty="0" err="1" smtClean="0"/>
              <a:t>quarter</a:t>
            </a:r>
            <a:r>
              <a:rPr lang="de-DE" dirty="0" smtClean="0"/>
              <a:t> of 2011, </a:t>
            </a:r>
            <a:r>
              <a:rPr lang="de-DE" dirty="0" err="1" smtClean="0"/>
              <a:t>according</a:t>
            </a:r>
            <a:r>
              <a:rPr lang="de-DE" dirty="0" smtClean="0"/>
              <a:t> to </a:t>
            </a:r>
            <a:r>
              <a:rPr lang="de-DE" dirty="0" err="1" smtClean="0"/>
              <a:t>virtual</a:t>
            </a:r>
            <a:r>
              <a:rPr lang="de-DE" dirty="0" smtClean="0"/>
              <a:t> </a:t>
            </a:r>
            <a:r>
              <a:rPr lang="de-DE" dirty="0" err="1" smtClean="0"/>
              <a:t>worlds</a:t>
            </a:r>
            <a:r>
              <a:rPr lang="de-DE" dirty="0" smtClean="0"/>
              <a:t> </a:t>
            </a:r>
            <a:r>
              <a:rPr lang="de-DE" dirty="0" err="1" smtClean="0"/>
              <a:t>research</a:t>
            </a:r>
            <a:r>
              <a:rPr lang="de-DE" dirty="0" smtClean="0"/>
              <a:t> firm </a:t>
            </a:r>
            <a:r>
              <a:rPr lang="de-DE" dirty="0" err="1" smtClean="0"/>
              <a:t>KZero</a:t>
            </a:r>
            <a:r>
              <a:rPr lang="de-DE" dirty="0" smtClean="0"/>
              <a:t> </a:t>
            </a:r>
            <a:r>
              <a:rPr lang="de-DE" dirty="0" err="1" smtClean="0"/>
              <a:t>Worldwide</a:t>
            </a:r>
            <a:r>
              <a:rPr lang="de-DE" dirty="0" smtClean="0"/>
              <a:t>.</a:t>
            </a:r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r>
              <a:rPr lang="de-AT" dirty="0" smtClean="0"/>
              <a:t>In De</a:t>
            </a:r>
            <a:r>
              <a:rPr lang="de-AT" baseline="0" dirty="0" smtClean="0"/>
              <a:t> in 2008:</a:t>
            </a:r>
          </a:p>
          <a:p>
            <a:endParaRPr lang="de-AT" baseline="0" dirty="0" smtClean="0"/>
          </a:p>
          <a:p>
            <a:r>
              <a:rPr lang="de-DE" dirty="0" err="1" smtClean="0"/>
              <a:t>DerBundesverband</a:t>
            </a:r>
            <a:r>
              <a:rPr lang="de-DE" dirty="0" smtClean="0"/>
              <a:t> für Digitale Wirtschaft hat heute eine neue Statistik über </a:t>
            </a:r>
            <a:r>
              <a:rPr lang="de-DE" dirty="0" err="1" smtClean="0"/>
              <a:t>Gamer</a:t>
            </a:r>
            <a:r>
              <a:rPr lang="de-DE" dirty="0" smtClean="0"/>
              <a:t> und </a:t>
            </a:r>
            <a:r>
              <a:rPr lang="de-DE" dirty="0" err="1" smtClean="0"/>
              <a:t>Games</a:t>
            </a:r>
            <a:r>
              <a:rPr lang="de-DE" dirty="0" smtClean="0"/>
              <a:t> in Deutschland VÖ.</a:t>
            </a:r>
          </a:p>
          <a:p>
            <a:endParaRPr lang="de-DE" dirty="0" smtClean="0"/>
          </a:p>
          <a:p>
            <a:r>
              <a:rPr lang="de-DE" dirty="0" smtClean="0"/>
              <a:t>Die interessanten Fakten:</a:t>
            </a:r>
          </a:p>
          <a:p>
            <a:endParaRPr lang="de-DE" dirty="0" smtClean="0"/>
          </a:p>
          <a:p>
            <a:r>
              <a:rPr lang="de-DE" dirty="0" smtClean="0"/>
              <a:t>- Die Anzahl der Online </a:t>
            </a:r>
            <a:r>
              <a:rPr lang="de-DE" dirty="0" err="1" smtClean="0"/>
              <a:t>Gamer</a:t>
            </a:r>
            <a:r>
              <a:rPr lang="de-DE" dirty="0" smtClean="0"/>
              <a:t> ist im letzten Jahr um rund ein Drittel gestiegen</a:t>
            </a:r>
          </a:p>
          <a:p>
            <a:r>
              <a:rPr lang="de-DE" dirty="0" smtClean="0"/>
              <a:t>- Jeder Dritte Online </a:t>
            </a:r>
            <a:r>
              <a:rPr lang="de-DE" dirty="0" err="1" smtClean="0"/>
              <a:t>Gamer</a:t>
            </a:r>
            <a:r>
              <a:rPr lang="de-DE" dirty="0" smtClean="0"/>
              <a:t> investiert durchschnittlich 28 Euro pro Monat, knapp fünf Prozent sogar mehr als 75 Euro</a:t>
            </a:r>
          </a:p>
          <a:p>
            <a:r>
              <a:rPr lang="de-DE" dirty="0" smtClean="0"/>
              <a:t>- Die Hälfte der Online </a:t>
            </a:r>
            <a:r>
              <a:rPr lang="de-DE" dirty="0" err="1" smtClean="0"/>
              <a:t>Gamer</a:t>
            </a:r>
            <a:r>
              <a:rPr lang="de-DE" dirty="0" smtClean="0"/>
              <a:t> nimmt Werbung wahr</a:t>
            </a:r>
          </a:p>
          <a:p>
            <a:r>
              <a:rPr lang="de-DE" dirty="0" smtClean="0"/>
              <a:t>- Ein Drittel aller Online </a:t>
            </a:r>
            <a:r>
              <a:rPr lang="de-DE" dirty="0" err="1" smtClean="0"/>
              <a:t>Gamer</a:t>
            </a:r>
            <a:r>
              <a:rPr lang="de-DE" dirty="0" smtClean="0"/>
              <a:t> klickt auf Werbeangebote</a:t>
            </a:r>
          </a:p>
          <a:p>
            <a:r>
              <a:rPr lang="de-DE" dirty="0" smtClean="0"/>
              <a:t>- Jeder dritte Online </a:t>
            </a:r>
            <a:r>
              <a:rPr lang="de-DE" dirty="0" err="1" smtClean="0"/>
              <a:t>Gamer</a:t>
            </a:r>
            <a:r>
              <a:rPr lang="de-DE" dirty="0" smtClean="0"/>
              <a:t> ist weiblich</a:t>
            </a:r>
          </a:p>
          <a:p>
            <a:r>
              <a:rPr lang="de-DE" dirty="0" smtClean="0"/>
              <a:t>- 44 Prozent der Online </a:t>
            </a:r>
            <a:r>
              <a:rPr lang="de-DE" dirty="0" err="1" smtClean="0"/>
              <a:t>Gamer</a:t>
            </a:r>
            <a:r>
              <a:rPr lang="de-DE" dirty="0" smtClean="0"/>
              <a:t>, die seit mindestens einem Jahr spielen, spielt heute häufiger als zuvor</a:t>
            </a:r>
          </a:p>
          <a:p>
            <a:r>
              <a:rPr lang="de-DE" dirty="0" smtClean="0"/>
              <a:t>- Knapp 40 Prozent der Online </a:t>
            </a:r>
            <a:r>
              <a:rPr lang="de-DE" dirty="0" err="1" smtClean="0"/>
              <a:t>Gamer</a:t>
            </a:r>
            <a:r>
              <a:rPr lang="de-DE" dirty="0" smtClean="0"/>
              <a:t> spielt täglich</a:t>
            </a:r>
          </a:p>
          <a:p>
            <a:r>
              <a:rPr lang="de-DE" dirty="0" smtClean="0"/>
              <a:t>- Gut ein Drittel der Online </a:t>
            </a:r>
            <a:r>
              <a:rPr lang="de-DE" dirty="0" err="1" smtClean="0"/>
              <a:t>Gamer</a:t>
            </a:r>
            <a:r>
              <a:rPr lang="de-DE" dirty="0" smtClean="0"/>
              <a:t> sind Intensivspieler, die mindestens zwei Stunden pro Sitzung spielen</a:t>
            </a:r>
          </a:p>
          <a:p>
            <a:r>
              <a:rPr lang="de-DE" dirty="0" smtClean="0"/>
              <a:t>- Über 50 Prozent der Online spielt </a:t>
            </a:r>
            <a:r>
              <a:rPr lang="de-DE" dirty="0" err="1" smtClean="0"/>
              <a:t>Multiplayer-Spiele</a:t>
            </a:r>
            <a:r>
              <a:rPr lang="de-DE" dirty="0" smtClean="0"/>
              <a:t>, jeder fünfte ausschließlich. Ein Drittel aller Online </a:t>
            </a:r>
            <a:r>
              <a:rPr lang="de-DE" dirty="0" err="1" smtClean="0"/>
              <a:t>Gamer</a:t>
            </a:r>
            <a:r>
              <a:rPr lang="de-DE" dirty="0" smtClean="0"/>
              <a:t> spielt sowohl allein als auch zusammen</a:t>
            </a:r>
          </a:p>
          <a:p>
            <a:pPr>
              <a:buFontTx/>
              <a:buChar char="-"/>
            </a:pPr>
            <a:r>
              <a:rPr lang="de-DE" dirty="0" smtClean="0"/>
              <a:t>Beliebteste Genres, die online gespielt werden: Strategie, Denkspiel und </a:t>
            </a:r>
            <a:r>
              <a:rPr lang="de-DE" dirty="0" err="1" smtClean="0"/>
              <a:t>Action-Adventure</a:t>
            </a:r>
            <a:endParaRPr lang="de-DE" dirty="0" smtClean="0"/>
          </a:p>
          <a:p>
            <a:pPr>
              <a:buFontTx/>
              <a:buChar char="-"/>
            </a:pPr>
            <a:endParaRPr lang="de-DE" dirty="0" smtClean="0"/>
          </a:p>
          <a:p>
            <a:pPr>
              <a:buFontTx/>
              <a:buChar char="-"/>
            </a:pPr>
            <a:endParaRPr lang="de-DE" dirty="0" smtClean="0"/>
          </a:p>
          <a:p>
            <a:pPr>
              <a:buFontTx/>
              <a:buChar char="-"/>
            </a:pP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C4AB78-2D8C-0749-9ECD-5B2ED82014F5}" type="slidenum">
              <a:rPr lang="de-AT" smtClean="0"/>
              <a:pPr>
                <a:defRPr/>
              </a:pPr>
              <a:t>23</a:t>
            </a:fld>
            <a:endParaRPr lang="de-AT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AT" dirty="0" smtClean="0"/>
              <a:t>Second Life: Derzeit</a:t>
            </a:r>
            <a:r>
              <a:rPr lang="de-AT" baseline="0" dirty="0" smtClean="0"/>
              <a:t> aktive: ca. 1 Millionen User; ca. 15.000 neue Registrierungen pro Monat</a:t>
            </a:r>
          </a:p>
          <a:p>
            <a:endParaRPr lang="de-AT" baseline="0" dirty="0" smtClean="0"/>
          </a:p>
          <a:p>
            <a:r>
              <a:rPr lang="de-AT" baseline="0" dirty="0" smtClean="0"/>
              <a:t>WoW: 11, 5 Millionen Spieler (2008), 22,7 Stunden pro Woche verbringt ein aktiver </a:t>
            </a:r>
          </a:p>
          <a:p>
            <a:r>
              <a:rPr lang="de-AT" baseline="0" dirty="0" smtClean="0"/>
              <a:t>Spieler in Amerika im Spiel (ca. 3 Stunden pro Tag)</a:t>
            </a:r>
            <a:endParaRPr lang="de-AT" dirty="0" smtClean="0"/>
          </a:p>
          <a:p>
            <a:endParaRPr lang="de-AT" dirty="0" smtClean="0"/>
          </a:p>
          <a:p>
            <a:r>
              <a:rPr lang="de-AT" dirty="0" smtClean="0"/>
              <a:t>Derzeit &gt; 200 virtuelle Welten</a:t>
            </a:r>
          </a:p>
          <a:p>
            <a:endParaRPr lang="de-AT" dirty="0" smtClean="0"/>
          </a:p>
          <a:p>
            <a:r>
              <a:rPr lang="de-AT" dirty="0" smtClean="0"/>
              <a:t>Quelle:</a:t>
            </a:r>
            <a:r>
              <a:rPr lang="de-AT" baseline="0" dirty="0" smtClean="0"/>
              <a:t> </a:t>
            </a:r>
            <a:r>
              <a:rPr lang="de-DE" baseline="0" dirty="0" smtClean="0"/>
              <a:t>http://www.hypergridbusiness.com/2011/07/virtual-world-usage-accelerates/</a:t>
            </a:r>
            <a:endParaRPr lang="de-AT" dirty="0" smtClean="0"/>
          </a:p>
          <a:p>
            <a:endParaRPr lang="de-AT" dirty="0" smtClean="0"/>
          </a:p>
          <a:p>
            <a:r>
              <a:rPr lang="de-DE" dirty="0" err="1" smtClean="0"/>
              <a:t>Virtual</a:t>
            </a:r>
            <a:r>
              <a:rPr lang="de-DE" dirty="0" smtClean="0"/>
              <a:t> </a:t>
            </a:r>
            <a:r>
              <a:rPr lang="de-DE" dirty="0" err="1" smtClean="0"/>
              <a:t>worlds</a:t>
            </a:r>
            <a:r>
              <a:rPr lang="de-DE" dirty="0" smtClean="0"/>
              <a:t> </a:t>
            </a:r>
            <a:r>
              <a:rPr lang="de-DE" dirty="0" err="1" smtClean="0"/>
              <a:t>gained</a:t>
            </a:r>
            <a:r>
              <a:rPr lang="de-DE" dirty="0" smtClean="0"/>
              <a:t> 214 </a:t>
            </a:r>
            <a:r>
              <a:rPr lang="de-DE" dirty="0" err="1" smtClean="0"/>
              <a:t>million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users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second </a:t>
            </a:r>
            <a:r>
              <a:rPr lang="de-DE" dirty="0" err="1" smtClean="0"/>
              <a:t>quarter</a:t>
            </a:r>
            <a:r>
              <a:rPr lang="de-DE" dirty="0" smtClean="0"/>
              <a:t> of 2011, </a:t>
            </a:r>
            <a:r>
              <a:rPr lang="de-DE" dirty="0" err="1" smtClean="0"/>
              <a:t>according</a:t>
            </a:r>
            <a:r>
              <a:rPr lang="de-DE" dirty="0" smtClean="0"/>
              <a:t> to </a:t>
            </a:r>
            <a:r>
              <a:rPr lang="de-DE" dirty="0" err="1" smtClean="0"/>
              <a:t>virtual</a:t>
            </a:r>
            <a:r>
              <a:rPr lang="de-DE" dirty="0" smtClean="0"/>
              <a:t> </a:t>
            </a:r>
            <a:r>
              <a:rPr lang="de-DE" dirty="0" err="1" smtClean="0"/>
              <a:t>worlds</a:t>
            </a:r>
            <a:r>
              <a:rPr lang="de-DE" dirty="0" smtClean="0"/>
              <a:t> </a:t>
            </a:r>
            <a:r>
              <a:rPr lang="de-DE" dirty="0" err="1" smtClean="0"/>
              <a:t>research</a:t>
            </a:r>
            <a:r>
              <a:rPr lang="de-DE" dirty="0" smtClean="0"/>
              <a:t> firm </a:t>
            </a:r>
            <a:r>
              <a:rPr lang="de-DE" dirty="0" err="1" smtClean="0"/>
              <a:t>KZero</a:t>
            </a:r>
            <a:r>
              <a:rPr lang="de-DE" dirty="0" smtClean="0"/>
              <a:t> </a:t>
            </a:r>
            <a:r>
              <a:rPr lang="de-DE" dirty="0" err="1" smtClean="0"/>
              <a:t>Worldwide</a:t>
            </a:r>
            <a:r>
              <a:rPr lang="de-DE" dirty="0" smtClean="0"/>
              <a:t>.</a:t>
            </a:r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r>
              <a:rPr lang="de-AT" dirty="0" smtClean="0"/>
              <a:t>In De</a:t>
            </a:r>
            <a:r>
              <a:rPr lang="de-AT" baseline="0" dirty="0" smtClean="0"/>
              <a:t> in 2008:</a:t>
            </a:r>
          </a:p>
          <a:p>
            <a:endParaRPr lang="de-AT" baseline="0" dirty="0" smtClean="0"/>
          </a:p>
          <a:p>
            <a:r>
              <a:rPr lang="de-DE" dirty="0" err="1" smtClean="0"/>
              <a:t>DerBundesverband</a:t>
            </a:r>
            <a:r>
              <a:rPr lang="de-DE" dirty="0" smtClean="0"/>
              <a:t> für Digitale Wirtschaft hat heute eine neue Statistik über </a:t>
            </a:r>
            <a:r>
              <a:rPr lang="de-DE" dirty="0" err="1" smtClean="0"/>
              <a:t>Gamer</a:t>
            </a:r>
            <a:r>
              <a:rPr lang="de-DE" dirty="0" smtClean="0"/>
              <a:t> und </a:t>
            </a:r>
            <a:r>
              <a:rPr lang="de-DE" dirty="0" err="1" smtClean="0"/>
              <a:t>Games</a:t>
            </a:r>
            <a:r>
              <a:rPr lang="de-DE" dirty="0" smtClean="0"/>
              <a:t> in Deutschland VÖ.</a:t>
            </a:r>
          </a:p>
          <a:p>
            <a:endParaRPr lang="de-DE" dirty="0" smtClean="0"/>
          </a:p>
          <a:p>
            <a:r>
              <a:rPr lang="de-DE" dirty="0" smtClean="0"/>
              <a:t>Die interessanten Fakten:</a:t>
            </a:r>
          </a:p>
          <a:p>
            <a:endParaRPr lang="de-DE" dirty="0" smtClean="0"/>
          </a:p>
          <a:p>
            <a:r>
              <a:rPr lang="de-DE" dirty="0" smtClean="0"/>
              <a:t>- Die Anzahl der Online </a:t>
            </a:r>
            <a:r>
              <a:rPr lang="de-DE" dirty="0" err="1" smtClean="0"/>
              <a:t>Gamer</a:t>
            </a:r>
            <a:r>
              <a:rPr lang="de-DE" dirty="0" smtClean="0"/>
              <a:t> ist im letzten Jahr um rund ein Drittel gestiegen</a:t>
            </a:r>
          </a:p>
          <a:p>
            <a:r>
              <a:rPr lang="de-DE" dirty="0" smtClean="0"/>
              <a:t>- Jeder Dritte Online </a:t>
            </a:r>
            <a:r>
              <a:rPr lang="de-DE" dirty="0" err="1" smtClean="0"/>
              <a:t>Gamer</a:t>
            </a:r>
            <a:r>
              <a:rPr lang="de-DE" dirty="0" smtClean="0"/>
              <a:t> investiert durchschnittlich 28 Euro pro Monat, knapp fünf Prozent sogar mehr als 75 Euro</a:t>
            </a:r>
          </a:p>
          <a:p>
            <a:r>
              <a:rPr lang="de-DE" dirty="0" smtClean="0"/>
              <a:t>- Die Hälfte der Online </a:t>
            </a:r>
            <a:r>
              <a:rPr lang="de-DE" dirty="0" err="1" smtClean="0"/>
              <a:t>Gamer</a:t>
            </a:r>
            <a:r>
              <a:rPr lang="de-DE" dirty="0" smtClean="0"/>
              <a:t> nimmt Werbung wahr</a:t>
            </a:r>
          </a:p>
          <a:p>
            <a:r>
              <a:rPr lang="de-DE" dirty="0" smtClean="0"/>
              <a:t>- Ein Drittel aller Online </a:t>
            </a:r>
            <a:r>
              <a:rPr lang="de-DE" dirty="0" err="1" smtClean="0"/>
              <a:t>Gamer</a:t>
            </a:r>
            <a:r>
              <a:rPr lang="de-DE" dirty="0" smtClean="0"/>
              <a:t> klickt auf Werbeangebote</a:t>
            </a:r>
          </a:p>
          <a:p>
            <a:r>
              <a:rPr lang="de-DE" dirty="0" smtClean="0"/>
              <a:t>- Jeder dritte Online </a:t>
            </a:r>
            <a:r>
              <a:rPr lang="de-DE" dirty="0" err="1" smtClean="0"/>
              <a:t>Gamer</a:t>
            </a:r>
            <a:r>
              <a:rPr lang="de-DE" dirty="0" smtClean="0"/>
              <a:t> ist weiblich</a:t>
            </a:r>
          </a:p>
          <a:p>
            <a:r>
              <a:rPr lang="de-DE" dirty="0" smtClean="0"/>
              <a:t>- 44 Prozent der Online </a:t>
            </a:r>
            <a:r>
              <a:rPr lang="de-DE" dirty="0" err="1" smtClean="0"/>
              <a:t>Gamer</a:t>
            </a:r>
            <a:r>
              <a:rPr lang="de-DE" dirty="0" smtClean="0"/>
              <a:t>, die seit mindestens einem Jahr spielen, spielt heute häufiger als zuvor</a:t>
            </a:r>
          </a:p>
          <a:p>
            <a:r>
              <a:rPr lang="de-DE" dirty="0" smtClean="0"/>
              <a:t>- Knapp 40 Prozent der Online </a:t>
            </a:r>
            <a:r>
              <a:rPr lang="de-DE" dirty="0" err="1" smtClean="0"/>
              <a:t>Gamer</a:t>
            </a:r>
            <a:r>
              <a:rPr lang="de-DE" dirty="0" smtClean="0"/>
              <a:t> spielt täglich</a:t>
            </a:r>
          </a:p>
          <a:p>
            <a:r>
              <a:rPr lang="de-DE" dirty="0" smtClean="0"/>
              <a:t>- Gut ein Drittel der Online </a:t>
            </a:r>
            <a:r>
              <a:rPr lang="de-DE" dirty="0" err="1" smtClean="0"/>
              <a:t>Gamer</a:t>
            </a:r>
            <a:r>
              <a:rPr lang="de-DE" dirty="0" smtClean="0"/>
              <a:t> sind Intensivspieler, die mindestens zwei Stunden pro Sitzung spielen</a:t>
            </a:r>
          </a:p>
          <a:p>
            <a:r>
              <a:rPr lang="de-DE" dirty="0" smtClean="0"/>
              <a:t>- Über 50 Prozent der Online spielt </a:t>
            </a:r>
            <a:r>
              <a:rPr lang="de-DE" dirty="0" err="1" smtClean="0"/>
              <a:t>Multiplayer-Spiele</a:t>
            </a:r>
            <a:r>
              <a:rPr lang="de-DE" dirty="0" smtClean="0"/>
              <a:t>, jeder fünfte ausschließlich. Ein Drittel aller Online </a:t>
            </a:r>
            <a:r>
              <a:rPr lang="de-DE" dirty="0" err="1" smtClean="0"/>
              <a:t>Gamer</a:t>
            </a:r>
            <a:r>
              <a:rPr lang="de-DE" dirty="0" smtClean="0"/>
              <a:t> spielt sowohl allein als auch zusammen</a:t>
            </a:r>
          </a:p>
          <a:p>
            <a:pPr>
              <a:buFontTx/>
              <a:buChar char="-"/>
            </a:pPr>
            <a:r>
              <a:rPr lang="de-DE" dirty="0" smtClean="0"/>
              <a:t>Beliebteste Genres, die online gespielt werden: Strategie, Denkspiel und </a:t>
            </a:r>
            <a:r>
              <a:rPr lang="de-DE" dirty="0" err="1" smtClean="0"/>
              <a:t>Action-Adventure</a:t>
            </a:r>
            <a:endParaRPr lang="de-DE" dirty="0" smtClean="0"/>
          </a:p>
          <a:p>
            <a:pPr>
              <a:buFontTx/>
              <a:buChar char="-"/>
            </a:pPr>
            <a:endParaRPr lang="de-DE" dirty="0" smtClean="0"/>
          </a:p>
          <a:p>
            <a:pPr>
              <a:buFontTx/>
              <a:buChar char="-"/>
            </a:pPr>
            <a:endParaRPr lang="de-DE" dirty="0" smtClean="0"/>
          </a:p>
          <a:p>
            <a:pPr>
              <a:buFontTx/>
              <a:buChar char="-"/>
            </a:pP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C4AB78-2D8C-0749-9ECD-5B2ED82014F5}" type="slidenum">
              <a:rPr lang="de-AT" smtClean="0"/>
              <a:pPr>
                <a:defRPr/>
              </a:pPr>
              <a:t>24</a:t>
            </a:fld>
            <a:endParaRPr lang="de-A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AT" smtClean="0">
                <a:latin typeface="Verdana" pitchFamily="-111" charset="0"/>
                <a:ea typeface="ＭＳ Ｐゴシック" pitchFamily="-111" charset="-128"/>
                <a:cs typeface="ＭＳ Ｐゴシック" pitchFamily="-111" charset="-128"/>
              </a:rPr>
              <a:t>Example: Layar AR Browser</a:t>
            </a:r>
          </a:p>
          <a:p>
            <a:endParaRPr lang="de-AT" smtClean="0">
              <a:latin typeface="Verdana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C85481-4D7D-8F4D-ABF6-9837AEF1D2BD}" type="slidenum">
              <a:rPr lang="de-AT" smtClean="0"/>
              <a:pPr>
                <a:defRPr/>
              </a:pPr>
              <a:t>4</a:t>
            </a:fld>
            <a:endParaRPr lang="de-AT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r>
              <a:rPr lang="de-AT" smtClean="0">
                <a:latin typeface="Verdana" pitchFamily="-111" charset="0"/>
                <a:ea typeface="ＭＳ Ｐゴシック" pitchFamily="-111" charset="-128"/>
                <a:cs typeface="ＭＳ Ｐゴシック" pitchFamily="-111" charset="-128"/>
              </a:rPr>
              <a:t> Need to protect workforce productivity, including.e.:</a:t>
            </a:r>
          </a:p>
          <a:p>
            <a:pPr lvl="1">
              <a:buFontTx/>
              <a:buChar char="•"/>
            </a:pPr>
            <a:r>
              <a:rPr lang="de-AT" smtClean="0">
                <a:latin typeface="Verdana" pitchFamily="-111" charset="0"/>
              </a:rPr>
              <a:t> maintencance of appropriate attention levels to those aspects of work that matter most to corporate productivity</a:t>
            </a:r>
          </a:p>
          <a:p>
            <a:pPr lvl="1">
              <a:buFontTx/>
              <a:buChar char="•"/>
            </a:pPr>
            <a:r>
              <a:rPr lang="de-AT" smtClean="0">
                <a:latin typeface="Verdana" pitchFamily="-111" charset="0"/>
              </a:rPr>
              <a:t> better work-life balance to ensure manageable fluctuation of work force and less health problems (i.e. burnouts)</a:t>
            </a:r>
          </a:p>
          <a:p>
            <a:pPr lvl="1">
              <a:buFontTx/>
              <a:buChar char="•"/>
            </a:pPr>
            <a:r>
              <a:rPr lang="de-AT" smtClean="0">
                <a:latin typeface="Verdana" pitchFamily="-111" charset="0"/>
              </a:rPr>
              <a:t> better time management through better communication guidelines (or even rules!) so that less time is wasted on superfluous communication</a:t>
            </a:r>
          </a:p>
          <a:p>
            <a:pPr>
              <a:buFontTx/>
              <a:buChar char="•"/>
            </a:pPr>
            <a:r>
              <a:rPr lang="de-AT" smtClean="0">
                <a:latin typeface="Verdana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</a:p>
          <a:p>
            <a:pPr>
              <a:buFontTx/>
              <a:buChar char="-"/>
            </a:pPr>
            <a:endParaRPr lang="de-AT" smtClean="0">
              <a:latin typeface="Verdana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ACEAAC-77AF-AF4D-9E87-E3979F92A5E7}" type="slidenum">
              <a:rPr lang="de-AT" smtClean="0"/>
              <a:pPr>
                <a:defRPr/>
              </a:pPr>
              <a:t>25</a:t>
            </a:fld>
            <a:endParaRPr lang="de-AT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AT" smtClean="0">
                <a:latin typeface="Verdana" pitchFamily="-111" charset="0"/>
                <a:ea typeface="ＭＳ Ｐゴシック" pitchFamily="-111" charset="-128"/>
                <a:cs typeface="ＭＳ Ｐゴシック" pitchFamily="-111" charset="-128"/>
              </a:rPr>
              <a:t>Deb Roy: the Birth of a word: TED: </a:t>
            </a:r>
            <a:r>
              <a:rPr lang="de-DE" smtClean="0">
                <a:latin typeface="Verdana" pitchFamily="-111" charset="0"/>
                <a:ea typeface="ＭＳ Ｐゴシック" pitchFamily="-111" charset="-128"/>
                <a:cs typeface="ＭＳ Ｐゴシック" pitchFamily="-111" charset="-128"/>
              </a:rPr>
              <a:t>http://www.ted.com/talks/deb_roy_the_birth_of_a_word.html</a:t>
            </a:r>
          </a:p>
          <a:p>
            <a:r>
              <a:rPr lang="de-AT" smtClean="0">
                <a:latin typeface="Verdana" pitchFamily="-111" charset="0"/>
                <a:ea typeface="ＭＳ Ｐゴシック" pitchFamily="-111" charset="-128"/>
                <a:cs typeface="ＭＳ Ｐゴシック" pitchFamily="-111" charset="-128"/>
              </a:rPr>
              <a:t>Minute 8 bis min 9:20</a:t>
            </a:r>
          </a:p>
          <a:p>
            <a:endParaRPr lang="de-AT" smtClean="0">
              <a:latin typeface="Verdana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1D0ED3-12B2-344E-8FEE-BAED7FACF808}" type="slidenum">
              <a:rPr lang="de-AT" smtClean="0"/>
              <a:pPr>
                <a:defRPr/>
              </a:pPr>
              <a:t>26</a:t>
            </a:fld>
            <a:endParaRPr lang="de-AT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Aber wie treffen wir eigentlich</a:t>
            </a:r>
            <a:r>
              <a:rPr lang="de-AT" baseline="0" dirty="0" smtClean="0"/>
              <a:t> die Auswahl WOMIT wir uns beschäftigen?</a:t>
            </a:r>
          </a:p>
          <a:p>
            <a:r>
              <a:rPr lang="de-AT" baseline="0" dirty="0" smtClean="0"/>
              <a:t>Was ist unter all den neuen Technologien eigentlich wirklich relevant?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C4AB78-2D8C-0749-9ECD-5B2ED82014F5}" type="slidenum">
              <a:rPr lang="de-AT" smtClean="0"/>
              <a:pPr>
                <a:defRPr/>
              </a:pPr>
              <a:t>28</a:t>
            </a:fld>
            <a:endParaRPr lang="de-AT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AT">
              <a:latin typeface="Verdana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B32805-4106-1043-B543-B916E09C4753}" type="slidenum">
              <a:rPr lang="de-AT" smtClean="0"/>
              <a:pPr>
                <a:defRPr/>
              </a:pPr>
              <a:t>5</a:t>
            </a:fld>
            <a:endParaRPr lang="de-AT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B42A32-FFC7-5B44-B18F-0DFAA04D01A8}" type="slidenum">
              <a:rPr lang="de-DE"/>
              <a:pPr/>
              <a:t>6</a:t>
            </a:fld>
            <a:endParaRPr lang="de-DE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B42A32-FFC7-5B44-B18F-0DFAA04D01A8}" type="slidenum">
              <a:rPr lang="de-DE"/>
              <a:pPr/>
              <a:t>7</a:t>
            </a:fld>
            <a:endParaRPr lang="de-DE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AT">
              <a:solidFill>
                <a:srgbClr val="FF0000"/>
              </a:solidFill>
              <a:latin typeface="Verdana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2DB232-2EFF-0046-829F-DDE9066E8CD9}" type="slidenum">
              <a:rPr lang="de-AT"/>
              <a:pPr>
                <a:defRPr/>
              </a:pPr>
              <a:t>8</a:t>
            </a:fld>
            <a:endParaRPr lang="de-A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de-AT" sz="1200" dirty="0" smtClean="0"/>
              <a:t>Eliten vs. Mehrheit (Occupy</a:t>
            </a:r>
            <a:r>
              <a:rPr lang="de-AT" sz="1200" baseline="0" dirty="0" smtClean="0"/>
              <a:t> Wall Street)</a:t>
            </a:r>
          </a:p>
          <a:p>
            <a:pPr>
              <a:buFontTx/>
              <a:buChar char="-"/>
            </a:pPr>
            <a:r>
              <a:rPr lang="de-AT" sz="1200" baseline="0" dirty="0" smtClean="0"/>
              <a:t> </a:t>
            </a:r>
            <a:r>
              <a:rPr lang="de-AT" sz="1200" dirty="0" smtClean="0"/>
              <a:t>Bürger – Staat (Stuttgart 21)</a:t>
            </a:r>
          </a:p>
          <a:p>
            <a:pPr>
              <a:buFontTx/>
              <a:buChar char="-"/>
            </a:pP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C4AB78-2D8C-0749-9ECD-5B2ED82014F5}" type="slidenum">
              <a:rPr lang="de-AT" smtClean="0"/>
              <a:pPr>
                <a:defRPr/>
              </a:pPr>
              <a:t>9</a:t>
            </a:fld>
            <a:endParaRPr lang="de-AT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r>
              <a:rPr lang="de-AT" smtClean="0">
                <a:latin typeface="Verdana" pitchFamily="-111" charset="0"/>
                <a:ea typeface="ＭＳ Ｐゴシック" pitchFamily="-111" charset="-128"/>
                <a:cs typeface="ＭＳ Ｐゴシック" pitchFamily="-111" charset="-128"/>
              </a:rPr>
              <a:t> Need to protect workforce productivity, including.e.:</a:t>
            </a:r>
          </a:p>
          <a:p>
            <a:pPr lvl="1">
              <a:buFontTx/>
              <a:buChar char="•"/>
            </a:pPr>
            <a:r>
              <a:rPr lang="de-AT" smtClean="0">
                <a:latin typeface="Verdana" pitchFamily="-111" charset="0"/>
              </a:rPr>
              <a:t> maintencance of appropriate attention levels to those aspects of work that matter most to corporate productivity</a:t>
            </a:r>
          </a:p>
          <a:p>
            <a:pPr lvl="1">
              <a:buFontTx/>
              <a:buChar char="•"/>
            </a:pPr>
            <a:r>
              <a:rPr lang="de-AT" smtClean="0">
                <a:latin typeface="Verdana" pitchFamily="-111" charset="0"/>
              </a:rPr>
              <a:t> better work-life balance to ensure manageable fluctuation of work force and less health problems (i.e. burnouts)</a:t>
            </a:r>
          </a:p>
          <a:p>
            <a:pPr lvl="1">
              <a:buFontTx/>
              <a:buChar char="•"/>
            </a:pPr>
            <a:r>
              <a:rPr lang="de-AT" smtClean="0">
                <a:latin typeface="Verdana" pitchFamily="-111" charset="0"/>
              </a:rPr>
              <a:t> better time management through better communication guidelines (or even rules!) so that less time is wasted on superfluous communication</a:t>
            </a:r>
          </a:p>
          <a:p>
            <a:pPr>
              <a:buFontTx/>
              <a:buChar char="•"/>
            </a:pPr>
            <a:r>
              <a:rPr lang="de-AT" smtClean="0">
                <a:latin typeface="Verdana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</a:p>
          <a:p>
            <a:pPr>
              <a:buFontTx/>
              <a:buChar char="-"/>
            </a:pPr>
            <a:endParaRPr lang="de-AT" smtClean="0">
              <a:latin typeface="Verdana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07D1C9-48D0-5C42-B7BB-9E07C304BBD1}" type="slidenum">
              <a:rPr lang="de-AT" smtClean="0"/>
              <a:pPr>
                <a:defRPr/>
              </a:pPr>
              <a:t>10</a:t>
            </a:fld>
            <a:endParaRPr lang="de-AT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r>
              <a:rPr lang="de-AT" smtClean="0">
                <a:latin typeface="Verdana" pitchFamily="-111" charset="0"/>
                <a:ea typeface="ＭＳ Ｐゴシック" pitchFamily="-111" charset="-128"/>
                <a:cs typeface="ＭＳ Ｐゴシック" pitchFamily="-111" charset="-128"/>
              </a:rPr>
              <a:t> Need to protect workforce productivity, including.e.:</a:t>
            </a:r>
          </a:p>
          <a:p>
            <a:pPr lvl="1">
              <a:buFontTx/>
              <a:buChar char="•"/>
            </a:pPr>
            <a:r>
              <a:rPr lang="de-AT" smtClean="0">
                <a:latin typeface="Verdana" pitchFamily="-111" charset="0"/>
              </a:rPr>
              <a:t> maintencance of appropriate attention levels to those aspects of work that matter most to corporate productivity</a:t>
            </a:r>
          </a:p>
          <a:p>
            <a:pPr lvl="1">
              <a:buFontTx/>
              <a:buChar char="•"/>
            </a:pPr>
            <a:r>
              <a:rPr lang="de-AT" smtClean="0">
                <a:latin typeface="Verdana" pitchFamily="-111" charset="0"/>
              </a:rPr>
              <a:t> better work-life balance to ensure manageable fluctuation of work force and less health problems (i.e. burnouts)</a:t>
            </a:r>
          </a:p>
          <a:p>
            <a:pPr lvl="1">
              <a:buFontTx/>
              <a:buChar char="•"/>
            </a:pPr>
            <a:r>
              <a:rPr lang="de-AT" smtClean="0">
                <a:latin typeface="Verdana" pitchFamily="-111" charset="0"/>
              </a:rPr>
              <a:t> better time management through better communication guidelines (or even rules!) so that less time is wasted on superfluous communication</a:t>
            </a:r>
          </a:p>
          <a:p>
            <a:pPr>
              <a:buFontTx/>
              <a:buChar char="•"/>
            </a:pPr>
            <a:r>
              <a:rPr lang="de-AT" smtClean="0">
                <a:latin typeface="Verdana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</a:p>
          <a:p>
            <a:pPr>
              <a:buFontTx/>
              <a:buChar char="-"/>
            </a:pPr>
            <a:endParaRPr lang="de-AT" smtClean="0">
              <a:latin typeface="Verdana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07D1C9-48D0-5C42-B7BB-9E07C304BBD1}" type="slidenum">
              <a:rPr lang="de-AT" smtClean="0"/>
              <a:pPr>
                <a:defRPr/>
              </a:pPr>
              <a:t>11</a:t>
            </a:fld>
            <a:endParaRPr lang="de-A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foli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white">
          <a:xfrm>
            <a:off x="462406" y="3654044"/>
            <a:ext cx="7133782" cy="114142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de-AT" smtClean="0"/>
              <a:t>Mastertitelformat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white">
          <a:xfrm>
            <a:off x="462406" y="4804610"/>
            <a:ext cx="7133782" cy="114120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468313" y="2357438"/>
            <a:ext cx="5103812" cy="3260725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pic>
        <p:nvPicPr>
          <p:cNvPr id="5" name="Grafik 6" descr="Logo-für-VK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000" y="2552700"/>
            <a:ext cx="488950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platzhalter 10"/>
          <p:cNvSpPr>
            <a:spLocks noGrp="1"/>
          </p:cNvSpPr>
          <p:nvPr>
            <p:ph type="body" sz="quarter" idx="10"/>
          </p:nvPr>
        </p:nvSpPr>
        <p:spPr>
          <a:xfrm>
            <a:off x="1928818" y="3071811"/>
            <a:ext cx="3260322" cy="217354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 sz="1100" baseline="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de-AT" noProof="0" smtClean="0"/>
              <a:t>Mastertextformat bearbeiten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62406" y="430318"/>
            <a:ext cx="6281339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354138" y="6342063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Fußzeile</a:t>
            </a:r>
          </a:p>
        </p:txBody>
      </p:sp>
      <p:sp>
        <p:nvSpPr>
          <p:cNvPr id="8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461963" y="6342063"/>
            <a:ext cx="8921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Seite </a:t>
            </a:r>
            <a:fld id="{3B1EB22B-2148-B94E-934E-4BD337C929AD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9" name="Datumsplatzhalter 6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algn="r">
              <a:defRPr lang="de-DE" sz="90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2AA8ED6-1D18-3E4C-82EE-6CCE9396B378}" type="datetime1">
              <a:rPr lang="de-AT"/>
              <a:pPr>
                <a:defRPr/>
              </a:pPr>
              <a:t>16.11.2011</a:t>
            </a:fld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AT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461963" y="6342063"/>
            <a:ext cx="892175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Seite</a:t>
            </a:r>
            <a:r>
              <a:rPr lang="en-US"/>
              <a:t> </a:t>
            </a:r>
            <a:r>
              <a:rPr lang="en-US" b="1"/>
              <a:t> </a:t>
            </a:r>
            <a:fld id="{8951FFC2-8398-4E4E-A47E-45D88E7117C0}" type="slidenum">
              <a:rPr lang="en-US" b="1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spd="med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folie mit kurzem Titel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white">
          <a:xfrm>
            <a:off x="465547" y="3661602"/>
            <a:ext cx="8210141" cy="8280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4800" b="1" baseline="0">
                <a:solidFill>
                  <a:schemeClr val="bg1"/>
                </a:solidFill>
              </a:defRPr>
            </a:lvl1pPr>
          </a:lstStyle>
          <a:p>
            <a:r>
              <a:rPr lang="de-AT" smtClean="0"/>
              <a:t>Mastertitelformat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white">
          <a:xfrm>
            <a:off x="465547" y="4517126"/>
            <a:ext cx="8210141" cy="82800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019" y="430318"/>
            <a:ext cx="6270227" cy="114300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2019" y="1844675"/>
            <a:ext cx="7669156" cy="438257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6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9487F-6949-C34C-A879-A5DBB51FC71A}" type="datetime1">
              <a:rPr lang="de-AT"/>
              <a:pPr>
                <a:defRPr/>
              </a:pPr>
              <a:t>16.11.2011</a:t>
            </a:fld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ur Titel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72" y="430318"/>
            <a:ext cx="6280165" cy="114300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0"/>
          </p:nvPr>
        </p:nvSpPr>
        <p:spPr>
          <a:xfrm>
            <a:off x="468313" y="1844675"/>
            <a:ext cx="8485187" cy="481012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AT" dirty="0" smtClean="0"/>
              <a:t>Mastertextformat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Kapitelüberschrift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406" y="2009384"/>
            <a:ext cx="7668769" cy="113215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chemeClr val="bg1"/>
                </a:solidFill>
              </a:defRPr>
            </a:lvl1pPr>
          </a:lstStyle>
          <a:p>
            <a:r>
              <a:rPr lang="de-AT" smtClean="0"/>
              <a:t>Mastertitelformat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white">
          <a:xfrm>
            <a:off x="462406" y="3161536"/>
            <a:ext cx="7668769" cy="1000132"/>
          </a:xfrm>
        </p:spPr>
        <p:txBody>
          <a:bodyPr tIns="0" bIns="0">
            <a:noAutofit/>
          </a:bodyPr>
          <a:lstStyle>
            <a:lvl1pPr marL="0" indent="0">
              <a:lnSpc>
                <a:spcPct val="110000"/>
              </a:lnSpc>
              <a:buNone/>
              <a:defRPr sz="32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Kapitelfolie mit kurzem Text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407" y="1956234"/>
            <a:ext cx="8213282" cy="828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de-AT" smtClean="0"/>
              <a:t>Mastertitelformat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white">
          <a:xfrm>
            <a:off x="462407" y="2786058"/>
            <a:ext cx="8213282" cy="828000"/>
          </a:xfrm>
        </p:spPr>
        <p:txBody>
          <a:bodyPr tIns="0" bIns="0">
            <a:noAutofit/>
          </a:bodyPr>
          <a:lstStyle>
            <a:lvl1pPr marL="0" indent="0">
              <a:lnSpc>
                <a:spcPct val="110000"/>
              </a:lnSpc>
              <a:buNone/>
              <a:defRPr sz="4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406" y="430318"/>
            <a:ext cx="6281339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de-AT" dirty="0" smtClean="0"/>
              <a:t>Mastertitelformat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2405" y="1846262"/>
            <a:ext cx="3960000" cy="439102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5688" y="1846262"/>
            <a:ext cx="3960000" cy="439102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E781E-7BA6-DF49-B095-614471052A61}" type="datetime1">
              <a:rPr lang="de-AT"/>
              <a:pPr>
                <a:defRPr/>
              </a:pPr>
              <a:t>16.11.2011</a:t>
            </a:fld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Zwei Inhalte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406" y="430318"/>
            <a:ext cx="6281339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de-AT" dirty="0" smtClean="0"/>
              <a:t>Mastertitelformat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2405" y="2714620"/>
            <a:ext cx="3960000" cy="36861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5688" y="2714620"/>
            <a:ext cx="3960000" cy="36861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3"/>
          </p:nvPr>
        </p:nvSpPr>
        <p:spPr>
          <a:xfrm>
            <a:off x="468313" y="1951038"/>
            <a:ext cx="3960811" cy="639762"/>
          </a:xfr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>
            <a:noAutofit/>
          </a:bodyPr>
          <a:lstStyle>
            <a:lvl1pPr marL="92075" indent="0">
              <a:buNone/>
              <a:tabLst/>
              <a:defRPr sz="20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dirty="0" smtClean="0"/>
              <a:t>Mastertextformat bearbeiten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712284" y="1951038"/>
            <a:ext cx="3960000" cy="639762"/>
          </a:xfr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>
            <a:noAutofit/>
          </a:bodyPr>
          <a:lstStyle>
            <a:lvl1pPr marL="92075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11" name="Datumsplatzhalter 6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467B4-4120-7946-BE90-707D64A512A9}" type="datetime1">
              <a:rPr lang="de-AT"/>
              <a:pPr>
                <a:defRPr/>
              </a:pPr>
              <a:t>16.11.2011</a:t>
            </a:fld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Leere 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61963" y="1844675"/>
            <a:ext cx="7669212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1029" name="Titelplatzhalter 14"/>
          <p:cNvSpPr>
            <a:spLocks noGrp="1"/>
          </p:cNvSpPr>
          <p:nvPr>
            <p:ph type="title"/>
          </p:nvPr>
        </p:nvSpPr>
        <p:spPr bwMode="gray">
          <a:xfrm>
            <a:off x="461963" y="431800"/>
            <a:ext cx="6280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7215188" y="6348413"/>
            <a:ext cx="987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de-DE" sz="90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671C46E-F834-B940-8403-A2479FD39367}" type="datetime1">
              <a:rPr lang="de-AT"/>
              <a:pPr>
                <a:defRPr/>
              </a:pPr>
              <a:t>16.11.2011</a:t>
            </a:fld>
            <a:endParaRPr lang="de-A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28" r:id="rId3"/>
    <p:sldLayoutId id="2147483833" r:id="rId4"/>
    <p:sldLayoutId id="2147483834" r:id="rId5"/>
    <p:sldLayoutId id="2147483835" r:id="rId6"/>
    <p:sldLayoutId id="2147483829" r:id="rId7"/>
    <p:sldLayoutId id="2147483830" r:id="rId8"/>
    <p:sldLayoutId id="2147483836" r:id="rId9"/>
    <p:sldLayoutId id="2147483837" r:id="rId10"/>
    <p:sldLayoutId id="2147483838" r:id="rId11"/>
  </p:sldLayoutIdLst>
  <p:transition>
    <p:fad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bg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-110" charset="0"/>
          <a:ea typeface="ＭＳ Ｐゴシック" pitchFamily="-110" charset="-128"/>
          <a:cs typeface="ＭＳ Ｐゴシック" pitchFamily="-11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-110" charset="0"/>
          <a:ea typeface="ＭＳ Ｐゴシック" pitchFamily="-110" charset="-128"/>
          <a:cs typeface="ＭＳ Ｐゴシック" pitchFamily="-11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-110" charset="0"/>
          <a:ea typeface="ＭＳ Ｐゴシック" pitchFamily="-110" charset="-128"/>
          <a:cs typeface="ＭＳ Ｐゴシック" pitchFamily="-11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265113" indent="-265113" algn="l" rtl="0" eaLnBrk="0" fontAlgn="base" hangingPunct="0">
        <a:spcBef>
          <a:spcPct val="0"/>
        </a:spcBef>
        <a:spcAft>
          <a:spcPts val="600"/>
        </a:spcAft>
        <a:buClr>
          <a:srgbClr val="532481"/>
        </a:buClr>
        <a:buFont typeface="Wingdings" pitchFamily="-111" charset="2"/>
        <a:buChar char="§"/>
        <a:defRPr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541338" indent="-285750" algn="l" rtl="0" eaLnBrk="0" fontAlgn="base" hangingPunct="0">
        <a:spcBef>
          <a:spcPct val="0"/>
        </a:spcBef>
        <a:spcAft>
          <a:spcPts val="600"/>
        </a:spcAft>
        <a:buClr>
          <a:schemeClr val="tx2"/>
        </a:buClr>
        <a:buSzPct val="100000"/>
        <a:buFont typeface="Wingdings" pitchFamily="-111" charset="2"/>
        <a:buChar char="§"/>
        <a:defRPr sz="16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804863" indent="-274638" algn="l" rtl="0" eaLnBrk="0" fontAlgn="base" hangingPunct="0">
        <a:spcBef>
          <a:spcPct val="0"/>
        </a:spcBef>
        <a:spcAft>
          <a:spcPts val="600"/>
        </a:spcAft>
        <a:buClr>
          <a:srgbClr val="457AA0"/>
        </a:buClr>
        <a:buFont typeface="Wingdings" pitchFamily="-111" charset="2"/>
        <a:buChar char="§"/>
        <a:defRPr sz="1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079500" indent="-274638" algn="l" rtl="0" eaLnBrk="0" fontAlgn="base" hangingPunct="0">
        <a:spcBef>
          <a:spcPct val="0"/>
        </a:spcBef>
        <a:spcAft>
          <a:spcPts val="600"/>
        </a:spcAft>
        <a:buClr>
          <a:srgbClr val="A991C0"/>
        </a:buClr>
        <a:buFont typeface="Wingdings" pitchFamily="-111" charset="2"/>
        <a:buChar char="§"/>
        <a:defRPr sz="1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1344613" indent="-265113" algn="l" rtl="0" eaLnBrk="0" fontAlgn="base" hangingPunct="0">
        <a:spcBef>
          <a:spcPct val="0"/>
        </a:spcBef>
        <a:spcAft>
          <a:spcPts val="600"/>
        </a:spcAft>
        <a:buFont typeface="Wingdings" pitchFamily="-111" charset="2"/>
        <a:buChar char="§"/>
        <a:defRPr sz="12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20.png"/><Relationship Id="rId1" Type="http://schemas.openxmlformats.org/officeDocument/2006/relationships/video" Target="file://localhost/Users/sarahspiekermann/Documents/Pra%CC%88sentationen/2011/WU%20Competence%20Day/Filme/shorts/Smart%20Toothbrush%20&amp;%20Smart%20Mirror-cut.mp4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png"/><Relationship Id="rId1" Type="http://schemas.openxmlformats.org/officeDocument/2006/relationships/video" Target="file://localhost/Users/sarahspiekermann/Documents/Pra%CC%88sentationen/2011/WU%20Competence%20Day/Filme/shorts/Contrex%20-%20Contrexperience%20(Engli-cut.mp4" TargetMode="Externa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image" Target="../media/image27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5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0.png"/><Relationship Id="rId1" Type="http://schemas.openxmlformats.org/officeDocument/2006/relationships/video" Target="file://localhost/Users/sarahspiekermann/Documents/Pra%CC%88sentationen/2011/WU%20Competence%20Day/Filme/shorts/SecondLife_VirtuelleLiebe.mp4" TargetMode="Externa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image" Target="../media/image34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1.png"/><Relationship Id="rId5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image" Target="../media/image35.png"/><Relationship Id="rId1" Type="http://schemas.openxmlformats.org/officeDocument/2006/relationships/video" Target="file://localhost/Users/sarahspiekermann/Documents/Pra%CC%88sentationen/2011/WU%20Competence%20Day/Filme/shorts/DebRoy_2011_short-cut.mp4" TargetMode="External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3" Type="http://schemas.openxmlformats.org/officeDocument/2006/relationships/image" Target="../media/image36.png"/><Relationship Id="rId1" Type="http://schemas.openxmlformats.org/officeDocument/2006/relationships/video" Target="file://localhost/Users/sarahspiekermann/Documents/Pra%CC%88sentationen/2011/WU%20Competence%20Day/Filme/Reconstruction%20from%20brain%20activity.mp4" TargetMode="Externa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5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image" Target="../media/image14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5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image" Target="../media/image18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7"/>
          <p:cNvSpPr>
            <a:spLocks noGrp="1"/>
          </p:cNvSpPr>
          <p:nvPr>
            <p:ph type="ctrTitle"/>
          </p:nvPr>
        </p:nvSpPr>
        <p:spPr>
          <a:xfrm>
            <a:off x="457200" y="4114800"/>
            <a:ext cx="7696200" cy="1141413"/>
          </a:xfrm>
        </p:spPr>
        <p:txBody>
          <a:bodyPr/>
          <a:lstStyle/>
          <a:p>
            <a:pPr eaLnBrk="1" hangingPunct="1"/>
            <a:r>
              <a:rPr lang="de-AT" sz="3200" dirty="0" smtClean="0">
                <a:ea typeface="ＭＳ Ｐゴシック" pitchFamily="-111" charset="-128"/>
                <a:cs typeface="ＭＳ Ｐゴシック" pitchFamily="-111" charset="-128"/>
              </a:rPr>
              <a:t>IKT: Die nächsten 10 Jahre</a:t>
            </a:r>
            <a:br>
              <a:rPr lang="de-AT" sz="3200" dirty="0" smtClean="0">
                <a:ea typeface="ＭＳ Ｐゴシック" pitchFamily="-111" charset="-128"/>
                <a:cs typeface="ＭＳ Ｐゴシック" pitchFamily="-111" charset="-128"/>
              </a:rPr>
            </a:br>
            <a:r>
              <a:rPr lang="de-AT" sz="3200" dirty="0" smtClean="0">
                <a:ea typeface="ＭＳ Ｐゴシック" pitchFamily="-111" charset="-128"/>
                <a:cs typeface="ＭＳ Ｐゴシック" pitchFamily="-111" charset="-128"/>
              </a:rPr>
              <a:t/>
            </a:r>
            <a:br>
              <a:rPr lang="de-AT" sz="3200" dirty="0" smtClean="0">
                <a:ea typeface="ＭＳ Ｐゴシック" pitchFamily="-111" charset="-128"/>
                <a:cs typeface="ＭＳ Ｐゴシック" pitchFamily="-111" charset="-128"/>
              </a:rPr>
            </a:br>
            <a:r>
              <a:rPr lang="de-AT" sz="1800" dirty="0" smtClean="0">
                <a:ea typeface="ＭＳ Ｐゴシック" pitchFamily="-111" charset="-128"/>
                <a:cs typeface="ＭＳ Ｐゴシック" pitchFamily="-111" charset="-128"/>
              </a:rPr>
              <a:t>Univ. Prof. Dr Sarah Spiekermann,</a:t>
            </a:r>
            <a:br>
              <a:rPr lang="de-AT" sz="1800" dirty="0" smtClean="0">
                <a:ea typeface="ＭＳ Ｐゴシック" pitchFamily="-111" charset="-128"/>
                <a:cs typeface="ＭＳ Ｐゴシック" pitchFamily="-111" charset="-128"/>
              </a:rPr>
            </a:br>
            <a:r>
              <a:rPr lang="de-AT" sz="1800" dirty="0" smtClean="0">
                <a:ea typeface="ＭＳ Ｐゴシック" pitchFamily="-111" charset="-128"/>
                <a:cs typeface="ＭＳ Ｐゴシック" pitchFamily="-111" charset="-128"/>
              </a:rPr>
              <a:t>Institut für BWL und Wirtschaftsinformatik</a:t>
            </a:r>
            <a:br>
              <a:rPr lang="de-AT" sz="1800" dirty="0" smtClean="0">
                <a:ea typeface="ＭＳ Ｐゴシック" pitchFamily="-111" charset="-128"/>
                <a:cs typeface="ＭＳ Ｐゴシック" pitchFamily="-111" charset="-128"/>
              </a:rPr>
            </a:br>
            <a:r>
              <a:rPr lang="de-AT" sz="1800" dirty="0" smtClean="0">
                <a:ea typeface="ＭＳ Ｐゴシック" pitchFamily="-111" charset="-128"/>
                <a:cs typeface="ＭＳ Ｐゴシック" pitchFamily="-111" charset="-128"/>
              </a:rPr>
              <a:t>Wien, November 2011</a:t>
            </a:r>
            <a:endParaRPr lang="de-AT" sz="3200" dirty="0" smtClean="0"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el 1"/>
          <p:cNvSpPr>
            <a:spLocks noGrp="1"/>
          </p:cNvSpPr>
          <p:nvPr>
            <p:ph type="title"/>
          </p:nvPr>
        </p:nvSpPr>
        <p:spPr>
          <a:xfrm>
            <a:off x="465138" y="304800"/>
            <a:ext cx="6545262" cy="1143000"/>
          </a:xfrm>
        </p:spPr>
        <p:txBody>
          <a:bodyPr/>
          <a:lstStyle/>
          <a:p>
            <a:r>
              <a:rPr lang="de-DE" dirty="0" smtClean="0"/>
              <a:t>Die gesellschaftlichen Entwicklungen prägen, welche Schwerpunkte Unternehmen bei IKT Investitionen setzen werden.</a:t>
            </a:r>
            <a:endParaRPr lang="de-AT" dirty="0" smtClean="0">
              <a:ea typeface="ＭＳ Ｐゴシック" pitchFamily="-111" charset="-128"/>
              <a:cs typeface="ＭＳ Ｐゴシック" pitchFamily="-111" charset="-128"/>
            </a:endParaRP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sz="quarter" idx="10"/>
          </p:nvPr>
        </p:nvGraphicFramePr>
        <p:xfrm>
          <a:off x="304800" y="1762125"/>
          <a:ext cx="8610600" cy="4907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3429000"/>
                <a:gridCol w="35814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AT" sz="1300" dirty="0" smtClean="0"/>
                        <a:t>Gesell.</a:t>
                      </a:r>
                      <a:r>
                        <a:rPr lang="de-AT" sz="1300" baseline="0" dirty="0" smtClean="0"/>
                        <a:t> Entwicklung</a:t>
                      </a:r>
                      <a:endParaRPr lang="de-A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300" dirty="0" smtClean="0"/>
                        <a:t>Ausgewählte</a:t>
                      </a:r>
                      <a:r>
                        <a:rPr lang="de-AT" sz="1300" baseline="0" dirty="0" smtClean="0"/>
                        <a:t> Folge for Unternehmen</a:t>
                      </a:r>
                      <a:endParaRPr lang="de-A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300" dirty="0" smtClean="0"/>
                        <a:t>Resultierende IKT Trends</a:t>
                      </a:r>
                      <a:endParaRPr lang="de-AT" sz="13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sz="1300" dirty="0" smtClean="0"/>
                        <a:t>Zunehmender Wettbewerb</a:t>
                      </a:r>
                      <a:endParaRPr lang="de-A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de-AT" sz="1300" dirty="0" smtClean="0"/>
                        <a:t> Innovationsdruck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de-AT" sz="1300" dirty="0" smtClean="0"/>
                        <a:t> Preisdruck</a:t>
                      </a:r>
                      <a:endParaRPr lang="de-A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de-AT" sz="1300" dirty="0" smtClean="0"/>
                        <a:t> Systematische ‚Erneuerung‘ trad.</a:t>
                      </a:r>
                      <a:br>
                        <a:rPr lang="de-AT" sz="1300" dirty="0" smtClean="0"/>
                      </a:br>
                      <a:r>
                        <a:rPr lang="de-AT" sz="1300" baseline="0" dirty="0" smtClean="0"/>
                        <a:t>  </a:t>
                      </a:r>
                      <a:r>
                        <a:rPr lang="de-AT" sz="1300" dirty="0" smtClean="0"/>
                        <a:t>Produkte</a:t>
                      </a:r>
                      <a:r>
                        <a:rPr lang="de-AT" sz="1300" baseline="0" dirty="0" smtClean="0"/>
                        <a:t> </a:t>
                      </a:r>
                      <a:r>
                        <a:rPr lang="de-AT" sz="1300" dirty="0" smtClean="0"/>
                        <a:t>mit IKT</a:t>
                      </a:r>
                      <a:endParaRPr lang="de-AT" sz="1300" baseline="0" dirty="0" smtClean="0"/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de-AT" sz="1300" baseline="0" dirty="0" smtClean="0"/>
                        <a:t> Mehr Echtzeitpreise</a:t>
                      </a:r>
                      <a:endParaRPr lang="de-AT" sz="13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sz="1300" dirty="0" smtClean="0"/>
                        <a:t>Unsicherheit</a:t>
                      </a:r>
                      <a:endParaRPr lang="de-A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de-AT" sz="1300" baseline="0" dirty="0" smtClean="0"/>
                        <a:t> Kontrollbedürfnis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de-AT" sz="1300" baseline="0" dirty="0" smtClean="0"/>
                        <a:t> Bedürfnis nach Entscheidungs-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absicherung und Risikominimierung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de-AT" sz="1300" dirty="0" smtClean="0"/>
                        <a:t> Boom</a:t>
                      </a:r>
                      <a:r>
                        <a:rPr lang="de-AT" sz="1300" baseline="0" dirty="0" smtClean="0"/>
                        <a:t> von </a:t>
                      </a:r>
                      <a:r>
                        <a:rPr lang="de-AT" sz="1300" dirty="0" smtClean="0"/>
                        <a:t>„Predictive</a:t>
                      </a:r>
                      <a:r>
                        <a:rPr lang="de-AT" sz="1300" baseline="0" dirty="0" smtClean="0"/>
                        <a:t> Analysis“</a:t>
                      </a:r>
                      <a:endParaRPr lang="de-AT" sz="1300" dirty="0" smtClean="0"/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de-AT" sz="1300" dirty="0" smtClean="0"/>
                        <a:t> Mehr</a:t>
                      </a:r>
                      <a:r>
                        <a:rPr lang="de-AT" sz="1300" baseline="0" dirty="0" smtClean="0"/>
                        <a:t> IKT Risiko-Management</a:t>
                      </a:r>
                      <a:endParaRPr lang="de-AT" sz="1300" dirty="0" smtClean="0"/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de-AT" sz="1300" dirty="0" smtClean="0"/>
                        <a:t> Höhere</a:t>
                      </a:r>
                      <a:r>
                        <a:rPr lang="de-AT" sz="1300" baseline="0" dirty="0" smtClean="0"/>
                        <a:t> Bedeutung von IT-Sicherheit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de-AT" sz="1300" baseline="0" dirty="0" smtClean="0"/>
                        <a:t> </a:t>
                      </a:r>
                      <a:r>
                        <a:rPr lang="de-AT" sz="1300" dirty="0" smtClean="0"/>
                        <a:t>Re-Insourcing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sz="1300" dirty="0" smtClean="0"/>
                        <a:t>Postmoderne Identitätskrise</a:t>
                      </a:r>
                      <a:endParaRPr lang="de-A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de-AT" sz="1300" dirty="0" smtClean="0"/>
                        <a:t> Notwendigkeit,</a:t>
                      </a:r>
                      <a:r>
                        <a:rPr lang="de-AT" sz="1300" baseline="0" dirty="0" smtClean="0"/>
                        <a:t> Nischenidentitäten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zu schaffen und zu bedienen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de-AT" sz="1300" baseline="0" dirty="0" smtClean="0"/>
                        <a:t> Notwendigkeit von mehr Kommuni-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kation mit Mitarbeitern &amp; Kunden</a:t>
                      </a:r>
                      <a:endParaRPr lang="de-A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de-AT" sz="1300" dirty="0" smtClean="0"/>
                        <a:t> Starke</a:t>
                      </a:r>
                      <a:r>
                        <a:rPr lang="de-AT" sz="1300" baseline="0" dirty="0" smtClean="0"/>
                        <a:t> interne &amp; externe </a:t>
                      </a:r>
                      <a:r>
                        <a:rPr lang="de-AT" sz="1300" dirty="0" smtClean="0"/>
                        <a:t>Nutzung</a:t>
                      </a:r>
                      <a:br>
                        <a:rPr lang="de-AT" sz="1300" dirty="0" smtClean="0"/>
                      </a:br>
                      <a:r>
                        <a:rPr lang="de-AT" sz="1300" baseline="0" dirty="0" smtClean="0"/>
                        <a:t>  </a:t>
                      </a:r>
                      <a:r>
                        <a:rPr lang="de-AT" sz="1300" dirty="0" smtClean="0"/>
                        <a:t>sozialer</a:t>
                      </a:r>
                      <a:r>
                        <a:rPr lang="de-AT" sz="1300" baseline="0" dirty="0" smtClean="0"/>
                        <a:t> Netzwerke als Informations -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quelle und Kommunikationskanal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sz="1300" dirty="0" smtClean="0"/>
                        <a:t>Beschleunigung</a:t>
                      </a:r>
                      <a:endParaRPr lang="de-A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de-AT" sz="1300" dirty="0" smtClean="0"/>
                        <a:t> Geringere Mitarbeiterproduktivität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de-AT" sz="1300" baseline="0" dirty="0" smtClean="0"/>
                        <a:t> Aufmerksamkeitsverluste bei Kunden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de-AT" sz="1300" baseline="0" dirty="0" smtClean="0"/>
                        <a:t> Qualitätserhalt als Herausforderung</a:t>
                      </a:r>
                      <a:endParaRPr lang="de-A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de-AT" sz="1300" dirty="0" smtClean="0"/>
                        <a:t> Nutzung</a:t>
                      </a:r>
                      <a:r>
                        <a:rPr lang="de-AT" sz="1300" baseline="0" dirty="0" smtClean="0"/>
                        <a:t> neuester IKT, um Kunden-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aufmerksamkeit zu bekommen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de-AT" sz="1300" baseline="0" dirty="0" smtClean="0"/>
                        <a:t> IKT gestütztes Zeitmanagement von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Mitarbeitern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de-AT" sz="1300" baseline="0" dirty="0" smtClean="0"/>
                        <a:t> IKT gestütztes Qualitätsmanagement</a:t>
                      </a:r>
                      <a:endParaRPr lang="de-AT" sz="13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sz="1300" dirty="0" smtClean="0"/>
                        <a:t>Machtstrukturen</a:t>
                      </a:r>
                      <a:endParaRPr lang="de-A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de-AT" sz="1300" dirty="0" smtClean="0"/>
                        <a:t> Produkte und Dienste</a:t>
                      </a:r>
                      <a:r>
                        <a:rPr lang="de-AT" sz="1300" baseline="0" dirty="0" smtClean="0"/>
                        <a:t> werden von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Kunden stärker hinterfragt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de-AT" sz="1300" baseline="0" dirty="0" smtClean="0"/>
                        <a:t> Nicht-ethisches Verhalten wird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stärker bestraft</a:t>
                      </a:r>
                      <a:endParaRPr lang="de-A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de-AT" sz="1300" baseline="0" dirty="0" smtClean="0"/>
                        <a:t> Nutzung von IKT zur Information von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Kunden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de-AT" sz="1300" baseline="0" dirty="0" smtClean="0"/>
                        <a:t> Notwendigkeit, IKT ‚ethisch‘ vertretbar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einzusetzen</a:t>
                      </a:r>
                      <a:endParaRPr lang="de-AT" sz="13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Pfeil nach rechts 5"/>
          <p:cNvSpPr/>
          <p:nvPr/>
        </p:nvSpPr>
        <p:spPr>
          <a:xfrm>
            <a:off x="1600200" y="1600200"/>
            <a:ext cx="381000" cy="33178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7" name="Pfeil nach rechts 6"/>
          <p:cNvSpPr/>
          <p:nvPr/>
        </p:nvSpPr>
        <p:spPr>
          <a:xfrm>
            <a:off x="5105400" y="1600200"/>
            <a:ext cx="381000" cy="33178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el 1"/>
          <p:cNvSpPr>
            <a:spLocks noGrp="1"/>
          </p:cNvSpPr>
          <p:nvPr>
            <p:ph type="title"/>
          </p:nvPr>
        </p:nvSpPr>
        <p:spPr>
          <a:xfrm>
            <a:off x="465138" y="304800"/>
            <a:ext cx="6280150" cy="1143000"/>
          </a:xfrm>
        </p:spPr>
        <p:txBody>
          <a:bodyPr/>
          <a:lstStyle/>
          <a:p>
            <a:r>
              <a:rPr lang="de-DE" dirty="0" smtClean="0"/>
              <a:t>Die gesellschaftlichen Entwicklungen prägen, wie sich IKT in Märkte einbettet.</a:t>
            </a:r>
            <a:endParaRPr lang="de-AT" dirty="0" smtClean="0">
              <a:ea typeface="ＭＳ Ｐゴシック" pitchFamily="-111" charset="-128"/>
              <a:cs typeface="ＭＳ Ｐゴシック" pitchFamily="-111" charset="-128"/>
            </a:endParaRP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sz="quarter" idx="10"/>
          </p:nvPr>
        </p:nvGraphicFramePr>
        <p:xfrm>
          <a:off x="304800" y="1838325"/>
          <a:ext cx="8610600" cy="4907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3429000"/>
                <a:gridCol w="35814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AT" sz="1300" dirty="0" smtClean="0"/>
                        <a:t>Gesell.</a:t>
                      </a:r>
                      <a:r>
                        <a:rPr lang="de-AT" sz="1300" baseline="0" dirty="0" smtClean="0"/>
                        <a:t> Entwicklung</a:t>
                      </a:r>
                      <a:endParaRPr lang="de-A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300" dirty="0" smtClean="0"/>
                        <a:t>Ausgewählte</a:t>
                      </a:r>
                      <a:r>
                        <a:rPr lang="de-AT" sz="1300" baseline="0" dirty="0" smtClean="0"/>
                        <a:t> Folge for Unternehmen</a:t>
                      </a:r>
                      <a:endParaRPr lang="de-A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300" dirty="0" smtClean="0"/>
                        <a:t>Resultierende IKT Trends</a:t>
                      </a:r>
                      <a:endParaRPr lang="de-AT" sz="13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sz="1300" dirty="0" smtClean="0"/>
                        <a:t>Zunehmender Wettbewerb</a:t>
                      </a:r>
                      <a:endParaRPr lang="de-A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de-AT" sz="1300" dirty="0" smtClean="0"/>
                        <a:t> Innovationsdruck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de-AT" sz="1300" dirty="0" smtClean="0"/>
                        <a:t> Preisdruck</a:t>
                      </a:r>
                      <a:endParaRPr lang="de-A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de-AT" sz="1300" dirty="0" smtClean="0"/>
                        <a:t> Systemtische ‚Erneuerung‘ trad.</a:t>
                      </a:r>
                      <a:br>
                        <a:rPr lang="de-AT" sz="1300" dirty="0" smtClean="0"/>
                      </a:br>
                      <a:r>
                        <a:rPr lang="de-AT" sz="1300" baseline="0" dirty="0" smtClean="0"/>
                        <a:t>  </a:t>
                      </a:r>
                      <a:r>
                        <a:rPr lang="de-AT" sz="1300" dirty="0" smtClean="0"/>
                        <a:t>Produkte</a:t>
                      </a:r>
                      <a:r>
                        <a:rPr lang="de-AT" sz="1300" baseline="0" dirty="0" smtClean="0"/>
                        <a:t> </a:t>
                      </a:r>
                      <a:r>
                        <a:rPr lang="de-AT" sz="1300" dirty="0" smtClean="0"/>
                        <a:t>mit IKT</a:t>
                      </a:r>
                      <a:endParaRPr lang="de-AT" sz="1300" baseline="0" dirty="0" smtClean="0"/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de-AT" sz="1300" baseline="0" dirty="0" smtClean="0"/>
                        <a:t> Mehr Echtzeitpreise</a:t>
                      </a:r>
                      <a:endParaRPr lang="de-AT" sz="13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sz="1300" dirty="0" smtClean="0"/>
                        <a:t>Unsicherheit</a:t>
                      </a:r>
                      <a:endParaRPr lang="de-A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de-AT" sz="1300" baseline="0" dirty="0" smtClean="0"/>
                        <a:t> Kontrollbedürfnis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de-AT" sz="1300" baseline="0" dirty="0" smtClean="0"/>
                        <a:t> Bedürfnis nach Entscheidungs-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absicherung und Risikominimierung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de-AT" sz="1300" dirty="0" smtClean="0"/>
                        <a:t> Boom</a:t>
                      </a:r>
                      <a:r>
                        <a:rPr lang="de-AT" sz="1300" baseline="0" dirty="0" smtClean="0"/>
                        <a:t> von </a:t>
                      </a:r>
                      <a:r>
                        <a:rPr lang="de-AT" sz="1300" dirty="0" smtClean="0"/>
                        <a:t>„Predictive</a:t>
                      </a:r>
                      <a:r>
                        <a:rPr lang="de-AT" sz="1300" baseline="0" dirty="0" smtClean="0"/>
                        <a:t> Analysis“</a:t>
                      </a:r>
                      <a:endParaRPr lang="de-AT" sz="1300" dirty="0" smtClean="0"/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de-AT" sz="1300" dirty="0" smtClean="0"/>
                        <a:t> Mehr</a:t>
                      </a:r>
                      <a:r>
                        <a:rPr lang="de-AT" sz="1300" baseline="0" dirty="0" smtClean="0"/>
                        <a:t> IKT Risiko-Management</a:t>
                      </a:r>
                      <a:endParaRPr lang="de-AT" sz="1300" dirty="0" smtClean="0"/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de-AT" sz="1300" dirty="0" smtClean="0"/>
                        <a:t> Höhere</a:t>
                      </a:r>
                      <a:r>
                        <a:rPr lang="de-AT" sz="1300" baseline="0" dirty="0" smtClean="0"/>
                        <a:t> Bedeutung von IT-Sicherheit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de-AT" sz="1300" baseline="0" dirty="0" smtClean="0"/>
                        <a:t> </a:t>
                      </a:r>
                      <a:r>
                        <a:rPr lang="de-AT" sz="1300" dirty="0" smtClean="0"/>
                        <a:t>Re-Insourcing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sz="1300" dirty="0" smtClean="0"/>
                        <a:t>Postmoderne Identitätskrise</a:t>
                      </a:r>
                      <a:endParaRPr lang="de-A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de-AT" sz="1300" dirty="0" smtClean="0"/>
                        <a:t> Notwendigkeit,</a:t>
                      </a:r>
                      <a:r>
                        <a:rPr lang="de-AT" sz="1300" baseline="0" dirty="0" smtClean="0"/>
                        <a:t> Nischenidentitäten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zu schaffen und zu bedienen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de-AT" sz="1300" baseline="0" dirty="0" smtClean="0"/>
                        <a:t> Notwendigkeit von mehr Kommuni-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kation mit Mitarbeitern &amp; Kunden</a:t>
                      </a:r>
                      <a:endParaRPr lang="de-A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de-AT" sz="1300" dirty="0" smtClean="0"/>
                        <a:t> Starke</a:t>
                      </a:r>
                      <a:r>
                        <a:rPr lang="de-AT" sz="1300" baseline="0" dirty="0" smtClean="0"/>
                        <a:t> interne &amp; externe </a:t>
                      </a:r>
                      <a:r>
                        <a:rPr lang="de-AT" sz="1300" dirty="0" smtClean="0"/>
                        <a:t>Nutzung</a:t>
                      </a:r>
                      <a:br>
                        <a:rPr lang="de-AT" sz="1300" dirty="0" smtClean="0"/>
                      </a:br>
                      <a:r>
                        <a:rPr lang="de-AT" sz="1300" baseline="0" dirty="0" smtClean="0"/>
                        <a:t>  </a:t>
                      </a:r>
                      <a:r>
                        <a:rPr lang="de-AT" sz="1300" dirty="0" smtClean="0"/>
                        <a:t>sozialer</a:t>
                      </a:r>
                      <a:r>
                        <a:rPr lang="de-AT" sz="1300" baseline="0" dirty="0" smtClean="0"/>
                        <a:t> Netzwerke als Informations -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quelle und Kommunikationskanal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sz="1300" dirty="0" smtClean="0"/>
                        <a:t>Beschleunigung</a:t>
                      </a:r>
                      <a:endParaRPr lang="de-A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de-AT" sz="1300" dirty="0" smtClean="0"/>
                        <a:t> Geringere Mitarbeiterproduktivität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de-AT" sz="1300" baseline="0" dirty="0" smtClean="0"/>
                        <a:t> Aufmerksamkeitsverluste bei Kunden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de-AT" sz="1300" baseline="0" dirty="0" smtClean="0"/>
                        <a:t> Qualitätserhalt als Herausforderung</a:t>
                      </a:r>
                      <a:endParaRPr lang="de-A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de-AT" sz="1300" dirty="0" smtClean="0"/>
                        <a:t> Nutzung</a:t>
                      </a:r>
                      <a:r>
                        <a:rPr lang="de-AT" sz="1300" baseline="0" dirty="0" smtClean="0"/>
                        <a:t> neuester IKT, um Kunden-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aufmerksamkeit zu bekommen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de-AT" sz="1300" baseline="0" dirty="0" smtClean="0"/>
                        <a:t> IKT gestütztes Zeitmanagement von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Mitarbeitern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de-AT" sz="1300" baseline="0" dirty="0" smtClean="0"/>
                        <a:t> IKT gestütztes Qualitätsmanagement</a:t>
                      </a:r>
                      <a:endParaRPr lang="de-AT" sz="13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sz="1300" dirty="0" smtClean="0"/>
                        <a:t>Machtstrukturen</a:t>
                      </a:r>
                      <a:endParaRPr lang="de-A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de-AT" sz="1300" dirty="0" smtClean="0"/>
                        <a:t> Produkte und Dienste</a:t>
                      </a:r>
                      <a:r>
                        <a:rPr lang="de-AT" sz="1300" baseline="0" dirty="0" smtClean="0"/>
                        <a:t> werden von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Kunden stärker hinterfragt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de-AT" sz="1300" baseline="0" dirty="0" smtClean="0"/>
                        <a:t> Nicht-ethisches Verhalten wird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stärker bestraft</a:t>
                      </a:r>
                      <a:endParaRPr lang="de-A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de-AT" sz="1300" baseline="0" dirty="0" smtClean="0"/>
                        <a:t> Nutzung von IKT zur Information von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Kunden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de-AT" sz="1300" baseline="0" dirty="0" smtClean="0"/>
                        <a:t> Notwendigkeit, IKT ‚ethisch‘ vertretbar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einzusetzen</a:t>
                      </a:r>
                      <a:endParaRPr lang="de-AT" sz="13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Pfeil nach rechts 5"/>
          <p:cNvSpPr/>
          <p:nvPr/>
        </p:nvSpPr>
        <p:spPr>
          <a:xfrm>
            <a:off x="1600200" y="1676400"/>
            <a:ext cx="381000" cy="33178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7" name="Pfeil nach rechts 6"/>
          <p:cNvSpPr/>
          <p:nvPr/>
        </p:nvSpPr>
        <p:spPr>
          <a:xfrm>
            <a:off x="5105400" y="1676400"/>
            <a:ext cx="381000" cy="33178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pic>
        <p:nvPicPr>
          <p:cNvPr id="8" name="Bild 7" descr="AA00273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219200"/>
            <a:ext cx="6553200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5638800" y="2133600"/>
            <a:ext cx="2438400" cy="1295400"/>
          </a:xfrm>
          <a:prstGeom prst="rect">
            <a:avLst/>
          </a:prstGeom>
          <a:noFill/>
        </p:spPr>
        <p:txBody>
          <a:bodyPr wrap="none">
            <a:prstTxWarp prst="textPlain">
              <a:avLst>
                <a:gd name="adj" fmla="val 49139"/>
              </a:avLst>
            </a:prstTxWarp>
            <a:spAutoFit/>
          </a:bodyPr>
          <a:lstStyle/>
          <a:p>
            <a:pPr algn="ctr">
              <a:defRPr/>
            </a:pPr>
            <a:r>
              <a:rPr lang="de-AT" sz="1200" dirty="0" smtClean="0">
                <a:latin typeface="Arial" charset="0"/>
                <a:ea typeface="ＭＳ Ｐゴシック" charset="-128"/>
                <a:cs typeface="ＭＳ Ｐゴシック" charset="-128"/>
              </a:rPr>
              <a:t>Systematische ‚Erneuerung‘ </a:t>
            </a:r>
            <a:br>
              <a:rPr lang="de-AT" sz="1200" dirty="0" smtClean="0">
                <a:latin typeface="Arial" charset="0"/>
                <a:ea typeface="ＭＳ Ｐゴシック" charset="-128"/>
                <a:cs typeface="ＭＳ Ｐゴシック" charset="-128"/>
              </a:rPr>
            </a:br>
            <a:r>
              <a:rPr lang="de-AT" sz="1200" dirty="0" smtClean="0">
                <a:latin typeface="Arial" charset="0"/>
                <a:ea typeface="ＭＳ Ｐゴシック" charset="-128"/>
                <a:cs typeface="ＭＳ Ｐゴシック" charset="-128"/>
              </a:rPr>
              <a:t>traditioneller</a:t>
            </a:r>
            <a:br>
              <a:rPr lang="de-AT" sz="1200" dirty="0" smtClean="0">
                <a:latin typeface="Arial" charset="0"/>
                <a:ea typeface="ＭＳ Ｐゴシック" charset="-128"/>
                <a:cs typeface="ＭＳ Ｐゴシック" charset="-128"/>
              </a:rPr>
            </a:br>
            <a:r>
              <a:rPr lang="de-AT" sz="1200" dirty="0" smtClean="0">
                <a:latin typeface="Arial" charset="0"/>
                <a:ea typeface="ＭＳ Ｐゴシック" charset="-128"/>
                <a:cs typeface="ＭＳ Ｐゴシック" charset="-128"/>
              </a:rPr>
              <a:t>Produkte mit Hilfe von</a:t>
            </a:r>
            <a:br>
              <a:rPr lang="de-AT" sz="1200" dirty="0" smtClean="0">
                <a:latin typeface="Arial" charset="0"/>
                <a:ea typeface="ＭＳ Ｐゴシック" charset="-128"/>
                <a:cs typeface="ＭＳ Ｐゴシック" charset="-128"/>
              </a:rPr>
            </a:br>
            <a:r>
              <a:rPr lang="de-AT" sz="1200" dirty="0" smtClean="0">
                <a:latin typeface="Arial" charset="0"/>
                <a:ea typeface="ＭＳ Ｐゴシック" charset="-128"/>
                <a:cs typeface="ＭＳ Ｐゴシック" charset="-128"/>
              </a:rPr>
              <a:t>IKT</a:t>
            </a:r>
            <a:endParaRPr lang="de-AT" sz="120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itel 1"/>
          <p:cNvSpPr>
            <a:spLocks noGrp="1"/>
          </p:cNvSpPr>
          <p:nvPr>
            <p:ph type="title"/>
          </p:nvPr>
        </p:nvSpPr>
        <p:spPr>
          <a:xfrm>
            <a:off x="465138" y="430213"/>
            <a:ext cx="6469062" cy="114300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Der Innovationsdruck wird dazu führen, dass Firmen ihre Produkte systematisch mit IKT  erneuern.</a:t>
            </a:r>
            <a:endParaRPr lang="de-AT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4276" name="Inhaltsplatzhalter 2"/>
          <p:cNvSpPr>
            <a:spLocks noGrp="1"/>
          </p:cNvSpPr>
          <p:nvPr>
            <p:ph sz="quarter" idx="10"/>
          </p:nvPr>
        </p:nvSpPr>
        <p:spPr>
          <a:xfrm>
            <a:off x="381000" y="1905000"/>
            <a:ext cx="8305800" cy="381000"/>
          </a:xfrm>
        </p:spPr>
        <p:txBody>
          <a:bodyPr/>
          <a:lstStyle/>
          <a:p>
            <a:pPr algn="ctr"/>
            <a:r>
              <a:rPr lang="de-AT" dirty="0" smtClean="0">
                <a:ea typeface="ＭＳ Ｐゴシック" pitchFamily="-111" charset="-128"/>
                <a:cs typeface="ＭＳ Ｐゴシック" pitchFamily="-111" charset="-128"/>
              </a:rPr>
              <a:t>Beispiel: Die intelligente Zahnbürste</a:t>
            </a:r>
          </a:p>
        </p:txBody>
      </p:sp>
      <p:sp>
        <p:nvSpPr>
          <p:cNvPr id="5" name="Rechteck 4"/>
          <p:cNvSpPr/>
          <p:nvPr/>
        </p:nvSpPr>
        <p:spPr>
          <a:xfrm>
            <a:off x="1219200" y="5842000"/>
            <a:ext cx="6858000" cy="40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6" name="Rechteck 5"/>
          <p:cNvSpPr/>
          <p:nvPr/>
        </p:nvSpPr>
        <p:spPr>
          <a:xfrm>
            <a:off x="7467600" y="2133600"/>
            <a:ext cx="381000" cy="39624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pic>
        <p:nvPicPr>
          <p:cNvPr id="54280" name="Picture 8" descr="/Users/sarahspiekermann/Documents/Präsentationen/2011/WU Competence Day/Filme/shorts/Smart Toothbrush &amp; Smart Mirror-cut.mp4">
            <a:hlinkClick r:id="" action="ppaction://media"/>
          </p:cNvPr>
          <p:cNvPicPr/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362200"/>
            <a:ext cx="5105400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42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8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4280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el 1"/>
          <p:cNvSpPr>
            <a:spLocks noGrp="1"/>
          </p:cNvSpPr>
          <p:nvPr>
            <p:ph type="title"/>
          </p:nvPr>
        </p:nvSpPr>
        <p:spPr>
          <a:xfrm>
            <a:off x="465138" y="304800"/>
            <a:ext cx="6280150" cy="1143000"/>
          </a:xfrm>
        </p:spPr>
        <p:txBody>
          <a:bodyPr/>
          <a:lstStyle/>
          <a:p>
            <a:r>
              <a:rPr lang="de-DE" dirty="0" smtClean="0"/>
              <a:t>Die gesellschaftlichen Entwicklungen prägen, wie sich IKT in Märkte einbettet.</a:t>
            </a:r>
            <a:endParaRPr lang="de-AT" dirty="0" smtClean="0">
              <a:ea typeface="ＭＳ Ｐゴシック" pitchFamily="-111" charset="-128"/>
              <a:cs typeface="ＭＳ Ｐゴシック" pitchFamily="-111" charset="-128"/>
            </a:endParaRP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sz="quarter" idx="10"/>
          </p:nvPr>
        </p:nvGraphicFramePr>
        <p:xfrm>
          <a:off x="304800" y="1762125"/>
          <a:ext cx="8610600" cy="4907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3429000"/>
                <a:gridCol w="35814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AT" sz="1300" dirty="0" smtClean="0"/>
                        <a:t>Gesell.</a:t>
                      </a:r>
                      <a:r>
                        <a:rPr lang="de-AT" sz="1300" baseline="0" dirty="0" smtClean="0"/>
                        <a:t> Entwicklg.</a:t>
                      </a:r>
                      <a:endParaRPr lang="de-A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300" dirty="0" smtClean="0"/>
                        <a:t>Ausgewählte</a:t>
                      </a:r>
                      <a:r>
                        <a:rPr lang="de-AT" sz="1300" baseline="0" dirty="0" smtClean="0"/>
                        <a:t> Folge for Unternehmen</a:t>
                      </a:r>
                      <a:endParaRPr lang="de-A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300" dirty="0" smtClean="0"/>
                        <a:t>Resultierende IKT Trends</a:t>
                      </a:r>
                      <a:endParaRPr lang="de-AT" sz="13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sz="1300" dirty="0" smtClean="0"/>
                        <a:t>Zunehmender Wettbewerb</a:t>
                      </a:r>
                      <a:endParaRPr lang="de-A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de-AT" sz="1300" dirty="0" smtClean="0"/>
                        <a:t> Innovationsdruck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de-AT" sz="1300" dirty="0" smtClean="0"/>
                        <a:t> Preisdruck</a:t>
                      </a:r>
                      <a:endParaRPr lang="de-A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de-AT" sz="1300" dirty="0" smtClean="0"/>
                        <a:t> Systematische ‚Erneuerung‘ trad.</a:t>
                      </a:r>
                      <a:br>
                        <a:rPr lang="de-AT" sz="1300" dirty="0" smtClean="0"/>
                      </a:br>
                      <a:r>
                        <a:rPr lang="de-AT" sz="1300" baseline="0" dirty="0" smtClean="0"/>
                        <a:t>  </a:t>
                      </a:r>
                      <a:r>
                        <a:rPr lang="de-AT" sz="1300" dirty="0" smtClean="0"/>
                        <a:t>Produkte</a:t>
                      </a:r>
                      <a:r>
                        <a:rPr lang="de-AT" sz="1300" baseline="0" dirty="0" smtClean="0"/>
                        <a:t> </a:t>
                      </a:r>
                      <a:r>
                        <a:rPr lang="de-AT" sz="1300" dirty="0" smtClean="0"/>
                        <a:t>mit IKT</a:t>
                      </a:r>
                      <a:endParaRPr lang="de-AT" sz="1300" baseline="0" dirty="0" smtClean="0"/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de-AT" sz="1300" baseline="0" dirty="0" smtClean="0"/>
                        <a:t> Mehr Echtzeitpreise</a:t>
                      </a:r>
                      <a:endParaRPr lang="de-AT" sz="13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sz="1300" dirty="0" smtClean="0"/>
                        <a:t>Unsicherheit</a:t>
                      </a:r>
                      <a:endParaRPr lang="de-A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de-AT" sz="1300" baseline="0" dirty="0" smtClean="0"/>
                        <a:t> Kontrollbedürfnis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de-AT" sz="1300" baseline="0" dirty="0" smtClean="0"/>
                        <a:t> Bedürfnis nach Entscheidungs-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absicherung und Risikominimierung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de-AT" sz="1300" dirty="0" smtClean="0"/>
                        <a:t> Boom</a:t>
                      </a:r>
                      <a:r>
                        <a:rPr lang="de-AT" sz="1300" baseline="0" dirty="0" smtClean="0"/>
                        <a:t> von </a:t>
                      </a:r>
                      <a:r>
                        <a:rPr lang="de-AT" sz="1300" dirty="0" smtClean="0"/>
                        <a:t>„Predictive</a:t>
                      </a:r>
                      <a:r>
                        <a:rPr lang="de-AT" sz="1300" baseline="0" dirty="0" smtClean="0"/>
                        <a:t> Analysis“</a:t>
                      </a:r>
                      <a:endParaRPr lang="de-AT" sz="1300" dirty="0" smtClean="0"/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de-AT" sz="1300" dirty="0" smtClean="0"/>
                        <a:t> Mehr</a:t>
                      </a:r>
                      <a:r>
                        <a:rPr lang="de-AT" sz="1300" baseline="0" dirty="0" smtClean="0"/>
                        <a:t> IKT Risiko-Management</a:t>
                      </a:r>
                      <a:endParaRPr lang="de-AT" sz="1300" dirty="0" smtClean="0"/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de-AT" sz="1300" dirty="0" smtClean="0"/>
                        <a:t> Höhere</a:t>
                      </a:r>
                      <a:r>
                        <a:rPr lang="de-AT" sz="1300" baseline="0" dirty="0" smtClean="0"/>
                        <a:t> Bedeutung von IT-Sicherheit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de-AT" sz="1300" baseline="0" dirty="0" smtClean="0"/>
                        <a:t> </a:t>
                      </a:r>
                      <a:r>
                        <a:rPr lang="de-AT" sz="1300" dirty="0" smtClean="0"/>
                        <a:t>Re-Insourcing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sz="1300" dirty="0" smtClean="0"/>
                        <a:t>Postmoderne Identitätskrise</a:t>
                      </a:r>
                      <a:endParaRPr lang="de-A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de-AT" sz="1300" dirty="0" smtClean="0"/>
                        <a:t> Notwendigkeit,</a:t>
                      </a:r>
                      <a:r>
                        <a:rPr lang="de-AT" sz="1300" baseline="0" dirty="0" smtClean="0"/>
                        <a:t> Nischenidentitäten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zu schaffen und zu bedienen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de-AT" sz="1300" baseline="0" dirty="0" smtClean="0"/>
                        <a:t> Notwendigkeit von mehr Kommuni-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kation mit Mitarbeitern &amp; Kunden</a:t>
                      </a:r>
                      <a:endParaRPr lang="de-A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de-AT" sz="1300" dirty="0" smtClean="0"/>
                        <a:t> Starke</a:t>
                      </a:r>
                      <a:r>
                        <a:rPr lang="de-AT" sz="1300" baseline="0" dirty="0" smtClean="0"/>
                        <a:t> interne &amp; externe </a:t>
                      </a:r>
                      <a:r>
                        <a:rPr lang="de-AT" sz="1300" dirty="0" smtClean="0"/>
                        <a:t>Nutzung</a:t>
                      </a:r>
                      <a:br>
                        <a:rPr lang="de-AT" sz="1300" dirty="0" smtClean="0"/>
                      </a:br>
                      <a:r>
                        <a:rPr lang="de-AT" sz="1300" baseline="0" dirty="0" smtClean="0"/>
                        <a:t>  </a:t>
                      </a:r>
                      <a:r>
                        <a:rPr lang="de-AT" sz="1300" dirty="0" smtClean="0"/>
                        <a:t>sozialer</a:t>
                      </a:r>
                      <a:r>
                        <a:rPr lang="de-AT" sz="1300" baseline="0" dirty="0" smtClean="0"/>
                        <a:t> Netzwerke als Informations -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quelle und Kommunikationskanal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sz="1300" dirty="0" smtClean="0"/>
                        <a:t>Beschleunigung</a:t>
                      </a:r>
                      <a:endParaRPr lang="de-A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de-AT" sz="1300" dirty="0" smtClean="0"/>
                        <a:t> Geringere Mitarbeiterproduktivität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de-AT" sz="1300" baseline="0" dirty="0" smtClean="0"/>
                        <a:t> Aufmerksamkeitsverluste bei Kunden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de-AT" sz="1300" baseline="0" dirty="0" smtClean="0"/>
                        <a:t> Qualitätserhalt als Herausforderung</a:t>
                      </a:r>
                      <a:endParaRPr lang="de-A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de-AT" sz="1300" dirty="0" smtClean="0"/>
                        <a:t> Nutzung</a:t>
                      </a:r>
                      <a:r>
                        <a:rPr lang="de-AT" sz="1300" baseline="0" dirty="0" smtClean="0"/>
                        <a:t> neuster IKT, um Kunden-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aufmerksamkeit zu bekommen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de-AT" sz="1300" baseline="0" dirty="0" smtClean="0"/>
                        <a:t> IKT gestütztes Zeitmanagement von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Mitarbeitern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de-AT" sz="1300" baseline="0" dirty="0" smtClean="0"/>
                        <a:t> IKT gestütztes Qualitätsmanagement</a:t>
                      </a:r>
                      <a:endParaRPr lang="de-AT" sz="13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sz="1300" dirty="0" smtClean="0"/>
                        <a:t>Machtstrukturen</a:t>
                      </a:r>
                      <a:endParaRPr lang="de-A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de-AT" sz="1300" dirty="0" smtClean="0"/>
                        <a:t> Produkte und Dienste</a:t>
                      </a:r>
                      <a:r>
                        <a:rPr lang="de-AT" sz="1300" baseline="0" dirty="0" smtClean="0"/>
                        <a:t> werden von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Kunden stärker hinterfragt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de-AT" sz="1300" baseline="0" dirty="0" smtClean="0"/>
                        <a:t> Nicht-ethisches Verhalten wird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stärker bestraft</a:t>
                      </a:r>
                      <a:endParaRPr lang="de-A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de-AT" sz="1300" baseline="0" dirty="0" smtClean="0"/>
                        <a:t> Nutzung von IKT zur Information von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Kunden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de-AT" sz="1300" baseline="0" dirty="0" smtClean="0"/>
                        <a:t> Notwendigkeit, IKT ‚ethisch‘ vertretbar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einzusetzen</a:t>
                      </a:r>
                      <a:endParaRPr lang="de-AT" sz="13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Pfeil nach rechts 5"/>
          <p:cNvSpPr/>
          <p:nvPr/>
        </p:nvSpPr>
        <p:spPr>
          <a:xfrm>
            <a:off x="1600200" y="1600200"/>
            <a:ext cx="381000" cy="33178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7" name="Pfeil nach rechts 6"/>
          <p:cNvSpPr/>
          <p:nvPr/>
        </p:nvSpPr>
        <p:spPr>
          <a:xfrm>
            <a:off x="5105400" y="1600200"/>
            <a:ext cx="381000" cy="33178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pic>
        <p:nvPicPr>
          <p:cNvPr id="8" name="Bild 7" descr="AA00273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451225"/>
            <a:ext cx="6553200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5715000" y="4289425"/>
            <a:ext cx="2438400" cy="1295400"/>
          </a:xfrm>
          <a:prstGeom prst="rect">
            <a:avLst/>
          </a:prstGeom>
          <a:noFill/>
        </p:spPr>
        <p:txBody>
          <a:bodyPr wrap="none">
            <a:prstTxWarp prst="textPlain">
              <a:avLst>
                <a:gd name="adj" fmla="val 49139"/>
              </a:avLst>
            </a:prstTxWarp>
            <a:spAutoFit/>
          </a:bodyPr>
          <a:lstStyle/>
          <a:p>
            <a:pPr algn="ctr">
              <a:defRPr/>
            </a:pPr>
            <a:r>
              <a:rPr lang="de-AT" sz="1200" dirty="0" smtClean="0">
                <a:latin typeface="Arial" charset="0"/>
                <a:ea typeface="ＭＳ Ｐゴシック" charset="-128"/>
                <a:cs typeface="ＭＳ Ｐゴシック" charset="-128"/>
              </a:rPr>
              <a:t>Nutzung neuester IKT, </a:t>
            </a:r>
            <a:br>
              <a:rPr lang="de-AT" sz="1200" dirty="0" smtClean="0">
                <a:latin typeface="Arial" charset="0"/>
                <a:ea typeface="ＭＳ Ｐゴシック" charset="-128"/>
                <a:cs typeface="ＭＳ Ｐゴシック" charset="-128"/>
              </a:rPr>
            </a:br>
            <a:r>
              <a:rPr lang="de-AT" sz="1200" dirty="0" smtClean="0">
                <a:latin typeface="Arial" charset="0"/>
                <a:ea typeface="ＭＳ Ｐゴシック" charset="-128"/>
                <a:cs typeface="ＭＳ Ｐゴシック" charset="-128"/>
              </a:rPr>
              <a:t>um Kunden-</a:t>
            </a:r>
          </a:p>
          <a:p>
            <a:pPr algn="ctr">
              <a:defRPr/>
            </a:pPr>
            <a:r>
              <a:rPr lang="de-AT" sz="1200" dirty="0" smtClean="0">
                <a:latin typeface="Arial" charset="0"/>
                <a:ea typeface="ＭＳ Ｐゴシック" charset="-128"/>
                <a:cs typeface="ＭＳ Ｐゴシック" charset="-128"/>
              </a:rPr>
              <a:t>aufmerksamkeit</a:t>
            </a:r>
            <a:br>
              <a:rPr lang="de-AT" sz="1200" dirty="0" smtClean="0">
                <a:latin typeface="Arial" charset="0"/>
                <a:ea typeface="ＭＳ Ｐゴシック" charset="-128"/>
                <a:cs typeface="ＭＳ Ｐゴシック" charset="-128"/>
              </a:rPr>
            </a:br>
            <a:r>
              <a:rPr lang="de-AT" sz="1200" dirty="0" smtClean="0">
                <a:latin typeface="Arial" charset="0"/>
                <a:ea typeface="ＭＳ Ｐゴシック" charset="-128"/>
                <a:cs typeface="ＭＳ Ｐゴシック" charset="-128"/>
              </a:rPr>
              <a:t>zu bekommen</a:t>
            </a:r>
            <a:endParaRPr lang="de-AT" sz="120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el 1"/>
          <p:cNvSpPr>
            <a:spLocks noGrp="1"/>
          </p:cNvSpPr>
          <p:nvPr>
            <p:ph type="title"/>
          </p:nvPr>
        </p:nvSpPr>
        <p:spPr>
          <a:xfrm>
            <a:off x="465138" y="457200"/>
            <a:ext cx="6280150" cy="1143000"/>
          </a:xfrm>
        </p:spPr>
        <p:txBody>
          <a:bodyPr/>
          <a:lstStyle/>
          <a:p>
            <a:r>
              <a:rPr lang="de-AT" dirty="0" smtClean="0">
                <a:ea typeface="ＭＳ Ｐゴシック" pitchFamily="-111" charset="-128"/>
                <a:cs typeface="ＭＳ Ｐゴシック" pitchFamily="-111" charset="-128"/>
              </a:rPr>
              <a:t>Aufmerksamkeit werden Firmen immer mehr durch den Einsatz von IKT im öffentlichen Raum gewinnen wollen.</a:t>
            </a:r>
            <a:br>
              <a:rPr lang="de-AT" dirty="0" smtClean="0">
                <a:ea typeface="ＭＳ Ｐゴシック" pitchFamily="-111" charset="-128"/>
                <a:cs typeface="ＭＳ Ｐゴシック" pitchFamily="-111" charset="-128"/>
              </a:rPr>
            </a:br>
            <a:endParaRPr lang="de-AT" dirty="0" smtClean="0"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68611" name="Inhaltsplatzhalter 2"/>
          <p:cNvSpPr>
            <a:spLocks noGrp="1"/>
          </p:cNvSpPr>
          <p:nvPr>
            <p:ph sz="quarter" idx="10"/>
          </p:nvPr>
        </p:nvSpPr>
        <p:spPr>
          <a:xfrm>
            <a:off x="228600" y="2057400"/>
            <a:ext cx="8305800" cy="381000"/>
          </a:xfrm>
        </p:spPr>
        <p:txBody>
          <a:bodyPr/>
          <a:lstStyle/>
          <a:p>
            <a:pPr algn="ctr"/>
            <a:r>
              <a:rPr lang="de-AT" dirty="0" smtClean="0">
                <a:ea typeface="ＭＳ Ｐゴシック" pitchFamily="-111" charset="-128"/>
                <a:cs typeface="ＭＳ Ｐゴシック" pitchFamily="-111" charset="-128"/>
              </a:rPr>
              <a:t>Beispiel: Comtrex Werbung für Diätprodukte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457200" y="6324600"/>
            <a:ext cx="3217863" cy="365125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AT" dirty="0" smtClean="0"/>
              <a:t>Prof. Dr. Sarah Spiekermann</a:t>
            </a:r>
            <a:endParaRPr lang="de-AT" dirty="0"/>
          </a:p>
        </p:txBody>
      </p:sp>
      <p:pic>
        <p:nvPicPr>
          <p:cNvPr id="68613" name="Picture 5" descr="/Users/sarahspiekermann/Documents/Präsentationen/2011/WU Competence Day/Filme/shorts/Contrex - Contrexperience (Engli-cut.mp4">
            <a:hlinkClick r:id="" action="ppaction://media"/>
          </p:cNvPr>
          <p:cNvPicPr/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2743200"/>
            <a:ext cx="5562600" cy="312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6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86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861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el 1"/>
          <p:cNvSpPr>
            <a:spLocks noGrp="1"/>
          </p:cNvSpPr>
          <p:nvPr>
            <p:ph type="title"/>
          </p:nvPr>
        </p:nvSpPr>
        <p:spPr>
          <a:xfrm>
            <a:off x="465138" y="304800"/>
            <a:ext cx="6280150" cy="1143000"/>
          </a:xfrm>
        </p:spPr>
        <p:txBody>
          <a:bodyPr/>
          <a:lstStyle/>
          <a:p>
            <a:r>
              <a:rPr lang="de-DE" dirty="0" smtClean="0"/>
              <a:t>Die gesellschaftlichen Entwicklungen prägen, wie sich IKT in Märkte einbettet.</a:t>
            </a:r>
            <a:endParaRPr lang="de-AT" dirty="0" smtClean="0">
              <a:ea typeface="ＭＳ Ｐゴシック" pitchFamily="-111" charset="-128"/>
              <a:cs typeface="ＭＳ Ｐゴシック" pitchFamily="-111" charset="-128"/>
            </a:endParaRP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sz="quarter" idx="10"/>
          </p:nvPr>
        </p:nvGraphicFramePr>
        <p:xfrm>
          <a:off x="304800" y="1762125"/>
          <a:ext cx="8610600" cy="4907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3429000"/>
                <a:gridCol w="35814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AT" sz="1300" dirty="0" smtClean="0"/>
                        <a:t>Gesell.</a:t>
                      </a:r>
                      <a:r>
                        <a:rPr lang="de-AT" sz="1300" baseline="0" dirty="0" smtClean="0"/>
                        <a:t> Entwicklung</a:t>
                      </a:r>
                      <a:endParaRPr lang="de-A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300" dirty="0" smtClean="0"/>
                        <a:t>Ausgewählte</a:t>
                      </a:r>
                      <a:r>
                        <a:rPr lang="de-AT" sz="1300" baseline="0" dirty="0" smtClean="0"/>
                        <a:t> Folge for Unternehmen</a:t>
                      </a:r>
                      <a:endParaRPr lang="de-A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300" dirty="0" smtClean="0"/>
                        <a:t>Resultierende IKT Trends</a:t>
                      </a:r>
                      <a:endParaRPr lang="de-AT" sz="13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sz="1300" dirty="0" smtClean="0"/>
                        <a:t>Zunehmender Wettbewerb</a:t>
                      </a:r>
                      <a:endParaRPr lang="de-A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de-AT" sz="1300" dirty="0" smtClean="0"/>
                        <a:t> Innovationsdruck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de-AT" sz="1300" dirty="0" smtClean="0"/>
                        <a:t> Preisdruck</a:t>
                      </a:r>
                      <a:endParaRPr lang="de-A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de-AT" sz="1300" dirty="0" smtClean="0"/>
                        <a:t> Systemtische ‚Erneuerung‘ trad.</a:t>
                      </a:r>
                      <a:br>
                        <a:rPr lang="de-AT" sz="1300" dirty="0" smtClean="0"/>
                      </a:br>
                      <a:r>
                        <a:rPr lang="de-AT" sz="1300" baseline="0" dirty="0" smtClean="0"/>
                        <a:t>  </a:t>
                      </a:r>
                      <a:r>
                        <a:rPr lang="de-AT" sz="1300" dirty="0" smtClean="0"/>
                        <a:t>Produkte</a:t>
                      </a:r>
                      <a:r>
                        <a:rPr lang="de-AT" sz="1300" baseline="0" dirty="0" smtClean="0"/>
                        <a:t> </a:t>
                      </a:r>
                      <a:r>
                        <a:rPr lang="de-AT" sz="1300" dirty="0" smtClean="0"/>
                        <a:t>mit IKT</a:t>
                      </a:r>
                      <a:endParaRPr lang="de-AT" sz="1300" baseline="0" dirty="0" smtClean="0"/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de-AT" sz="1300" baseline="0" dirty="0" smtClean="0"/>
                        <a:t> Mehr Echtzeitpreise</a:t>
                      </a:r>
                      <a:endParaRPr lang="de-AT" sz="13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sz="1300" dirty="0" smtClean="0"/>
                        <a:t>Unsicherheit</a:t>
                      </a:r>
                      <a:endParaRPr lang="de-A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de-AT" sz="1300" baseline="0" dirty="0" smtClean="0"/>
                        <a:t> Kontrollbedürfnis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de-AT" sz="1300" baseline="0" dirty="0" smtClean="0"/>
                        <a:t> Bedürfnis nach Entscheidungs-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absicherung und Risikominimierung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de-AT" sz="1300" dirty="0" smtClean="0"/>
                        <a:t> Boom</a:t>
                      </a:r>
                      <a:r>
                        <a:rPr lang="de-AT" sz="1300" baseline="0" dirty="0" smtClean="0"/>
                        <a:t> von </a:t>
                      </a:r>
                      <a:r>
                        <a:rPr lang="de-AT" sz="1300" dirty="0" smtClean="0"/>
                        <a:t>„Predictive</a:t>
                      </a:r>
                      <a:r>
                        <a:rPr lang="de-AT" sz="1300" baseline="0" dirty="0" smtClean="0"/>
                        <a:t> Analysis“</a:t>
                      </a:r>
                      <a:endParaRPr lang="de-AT" sz="1300" dirty="0" smtClean="0"/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de-AT" sz="1300" dirty="0" smtClean="0"/>
                        <a:t> Mehr</a:t>
                      </a:r>
                      <a:r>
                        <a:rPr lang="de-AT" sz="1300" baseline="0" dirty="0" smtClean="0"/>
                        <a:t> IKT Risiko-Management</a:t>
                      </a:r>
                      <a:endParaRPr lang="de-AT" sz="1300" dirty="0" smtClean="0"/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de-AT" sz="1300" dirty="0" smtClean="0"/>
                        <a:t> Höhere</a:t>
                      </a:r>
                      <a:r>
                        <a:rPr lang="de-AT" sz="1300" baseline="0" dirty="0" smtClean="0"/>
                        <a:t> Bedeutung von IT-Sicherheit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de-AT" sz="1300" baseline="0" dirty="0" smtClean="0"/>
                        <a:t> </a:t>
                      </a:r>
                      <a:r>
                        <a:rPr lang="de-AT" sz="1300" dirty="0" smtClean="0"/>
                        <a:t>Re-Insourcing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sz="1300" dirty="0" smtClean="0"/>
                        <a:t>Postmoderne Identitätskrise</a:t>
                      </a:r>
                      <a:endParaRPr lang="de-A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de-AT" sz="1300" dirty="0" smtClean="0"/>
                        <a:t> Notwendigkeit,</a:t>
                      </a:r>
                      <a:r>
                        <a:rPr lang="de-AT" sz="1300" baseline="0" dirty="0" smtClean="0"/>
                        <a:t> Nischenidentitäten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zu schaffen und zu bedienen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de-AT" sz="1300" baseline="0" dirty="0" smtClean="0"/>
                        <a:t> Notwendigkeit von mehr Kommuni-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kation mit Mitarbeitern &amp; Kunden</a:t>
                      </a:r>
                      <a:endParaRPr lang="de-A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de-AT" sz="1300" dirty="0" smtClean="0"/>
                        <a:t> Starke</a:t>
                      </a:r>
                      <a:r>
                        <a:rPr lang="de-AT" sz="1300" baseline="0" dirty="0" smtClean="0"/>
                        <a:t> interne &amp; externe </a:t>
                      </a:r>
                      <a:r>
                        <a:rPr lang="de-AT" sz="1300" dirty="0" smtClean="0"/>
                        <a:t>Nutzung</a:t>
                      </a:r>
                      <a:br>
                        <a:rPr lang="de-AT" sz="1300" dirty="0" smtClean="0"/>
                      </a:br>
                      <a:r>
                        <a:rPr lang="de-AT" sz="1300" baseline="0" dirty="0" smtClean="0"/>
                        <a:t>  </a:t>
                      </a:r>
                      <a:r>
                        <a:rPr lang="de-AT" sz="1300" dirty="0" smtClean="0"/>
                        <a:t>sozialer</a:t>
                      </a:r>
                      <a:r>
                        <a:rPr lang="de-AT" sz="1300" baseline="0" dirty="0" smtClean="0"/>
                        <a:t> Netzwerke als Informations -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quelle und Kommunikationskanal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sz="1300" dirty="0" smtClean="0"/>
                        <a:t>Beschleunigung</a:t>
                      </a:r>
                      <a:endParaRPr lang="de-A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de-AT" sz="1300" dirty="0" smtClean="0"/>
                        <a:t> Geringere Mitarbeiterproduktivität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de-AT" sz="1300" baseline="0" dirty="0" smtClean="0"/>
                        <a:t> Aufmerksamkeitsverluste bei Kunden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de-AT" sz="1300" baseline="0" dirty="0" smtClean="0"/>
                        <a:t> Qualitätserhalt als Herausforderung</a:t>
                      </a:r>
                      <a:endParaRPr lang="de-A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de-AT" sz="1300" dirty="0" smtClean="0"/>
                        <a:t> Nutzung</a:t>
                      </a:r>
                      <a:r>
                        <a:rPr lang="de-AT" sz="1300" baseline="0" dirty="0" smtClean="0"/>
                        <a:t> neuester IKT, um Kunden-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aufmerksamkeit zu bekommen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de-AT" sz="1300" baseline="0" dirty="0" smtClean="0"/>
                        <a:t> IKT gestütztes Zeitmanagement von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Mitarbeitern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de-AT" sz="1300" baseline="0" dirty="0" smtClean="0"/>
                        <a:t> IKT gestütztes Qualitätsmanagement</a:t>
                      </a:r>
                      <a:endParaRPr lang="de-AT" sz="13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sz="1300" dirty="0" smtClean="0"/>
                        <a:t>Machtstrukturen</a:t>
                      </a:r>
                      <a:endParaRPr lang="de-A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de-AT" sz="1300" dirty="0" smtClean="0"/>
                        <a:t> Produkte und Dienste</a:t>
                      </a:r>
                      <a:r>
                        <a:rPr lang="de-AT" sz="1300" baseline="0" dirty="0" smtClean="0"/>
                        <a:t> werden von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Kunden stärker hinterfragt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de-AT" sz="1300" baseline="0" dirty="0" smtClean="0"/>
                        <a:t> Nicht-ethisches Verhalten wird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stärker bestraft</a:t>
                      </a:r>
                      <a:endParaRPr lang="de-A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de-AT" sz="1300" baseline="0" dirty="0" smtClean="0"/>
                        <a:t> Nutzung von IKT zur Information von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Kunden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de-AT" sz="1300" baseline="0" dirty="0" smtClean="0"/>
                        <a:t> Notwendigkeit, IKT ‚ethisch‘ vertretbar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einzusetzen</a:t>
                      </a:r>
                      <a:endParaRPr lang="de-AT" sz="13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Pfeil nach rechts 5"/>
          <p:cNvSpPr/>
          <p:nvPr/>
        </p:nvSpPr>
        <p:spPr>
          <a:xfrm>
            <a:off x="1600200" y="1600200"/>
            <a:ext cx="381000" cy="33178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7" name="Pfeil nach rechts 6"/>
          <p:cNvSpPr/>
          <p:nvPr/>
        </p:nvSpPr>
        <p:spPr>
          <a:xfrm>
            <a:off x="5105400" y="1600200"/>
            <a:ext cx="381000" cy="33178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pic>
        <p:nvPicPr>
          <p:cNvPr id="8" name="Bild 7" descr="AA00273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219200"/>
            <a:ext cx="6553200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5562600" y="2057400"/>
            <a:ext cx="2438400" cy="1295400"/>
          </a:xfrm>
          <a:prstGeom prst="rect">
            <a:avLst/>
          </a:prstGeom>
          <a:noFill/>
        </p:spPr>
        <p:txBody>
          <a:bodyPr wrap="none">
            <a:prstTxWarp prst="textPlain">
              <a:avLst>
                <a:gd name="adj" fmla="val 49139"/>
              </a:avLst>
            </a:prstTxWarp>
            <a:spAutoFit/>
          </a:bodyPr>
          <a:lstStyle/>
          <a:p>
            <a:pPr algn="ctr">
              <a:defRPr/>
            </a:pPr>
            <a:r>
              <a:rPr lang="de-AT" sz="1200" dirty="0" smtClean="0">
                <a:latin typeface="Arial" charset="0"/>
                <a:ea typeface="ＭＳ Ｐゴシック" charset="-128"/>
                <a:cs typeface="ＭＳ Ｐゴシック" charset="-128"/>
              </a:rPr>
              <a:t>Mehr </a:t>
            </a:r>
            <a:br>
              <a:rPr lang="de-AT" sz="1200" dirty="0" smtClean="0">
                <a:latin typeface="Arial" charset="0"/>
                <a:ea typeface="ＭＳ Ｐゴシック" charset="-128"/>
                <a:cs typeface="ＭＳ Ｐゴシック" charset="-128"/>
              </a:rPr>
            </a:br>
            <a:r>
              <a:rPr lang="de-AT" sz="1200" dirty="0" smtClean="0">
                <a:latin typeface="Arial" charset="0"/>
                <a:ea typeface="ＭＳ Ｐゴシック" charset="-128"/>
                <a:cs typeface="ＭＳ Ｐゴシック" charset="-128"/>
              </a:rPr>
              <a:t>Echzeitpreise</a:t>
            </a:r>
            <a:endParaRPr lang="de-AT" sz="120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Der Preisdruck und mehr Preisvergleiche durch Kunden werden dazu führen, dass mehr Preise in Echtzeit gebildet werden.</a:t>
            </a:r>
            <a:endParaRPr lang="de-AT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362200"/>
            <a:ext cx="4589740" cy="343787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477000" y="2362200"/>
            <a:ext cx="1596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Verfallsdatum</a:t>
            </a:r>
            <a:endParaRPr lang="de-AT" dirty="0"/>
          </a:p>
        </p:txBody>
      </p:sp>
      <p:sp>
        <p:nvSpPr>
          <p:cNvPr id="6" name="Textfeld 5"/>
          <p:cNvSpPr txBox="1"/>
          <p:nvPr/>
        </p:nvSpPr>
        <p:spPr>
          <a:xfrm>
            <a:off x="6477000" y="2895600"/>
            <a:ext cx="1557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Verfügbarkeit</a:t>
            </a:r>
            <a:endParaRPr lang="de-AT" dirty="0"/>
          </a:p>
        </p:txBody>
      </p:sp>
      <p:sp>
        <p:nvSpPr>
          <p:cNvPr id="7" name="Textfeld 6"/>
          <p:cNvSpPr txBox="1"/>
          <p:nvPr/>
        </p:nvSpPr>
        <p:spPr>
          <a:xfrm>
            <a:off x="6477000" y="3429000"/>
            <a:ext cx="2327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Zahlungsbereitschaft</a:t>
            </a:r>
            <a:endParaRPr lang="de-AT" dirty="0"/>
          </a:p>
        </p:txBody>
      </p:sp>
      <p:sp>
        <p:nvSpPr>
          <p:cNvPr id="8" name="Textfeld 7"/>
          <p:cNvSpPr txBox="1"/>
          <p:nvPr/>
        </p:nvSpPr>
        <p:spPr>
          <a:xfrm>
            <a:off x="6477000" y="3962400"/>
            <a:ext cx="1352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Promotions</a:t>
            </a:r>
            <a:endParaRPr lang="de-AT" dirty="0"/>
          </a:p>
        </p:txBody>
      </p:sp>
      <p:sp>
        <p:nvSpPr>
          <p:cNvPr id="9" name="Textfeld 8"/>
          <p:cNvSpPr txBox="1"/>
          <p:nvPr/>
        </p:nvSpPr>
        <p:spPr>
          <a:xfrm>
            <a:off x="6477000" y="4495800"/>
            <a:ext cx="1557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Cross-Selling</a:t>
            </a:r>
            <a:endParaRPr lang="de-AT" dirty="0"/>
          </a:p>
        </p:txBody>
      </p:sp>
      <p:cxnSp>
        <p:nvCxnSpPr>
          <p:cNvPr id="11" name="Gerade Verbindung mit Pfeil 10"/>
          <p:cNvCxnSpPr>
            <a:stCxn id="5" idx="1"/>
          </p:cNvCxnSpPr>
          <p:nvPr/>
        </p:nvCxnSpPr>
        <p:spPr>
          <a:xfrm rot="10800000" flipV="1">
            <a:off x="4953000" y="2546866"/>
            <a:ext cx="1524000" cy="3487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>
            <a:stCxn id="6" idx="1"/>
          </p:cNvCxnSpPr>
          <p:nvPr/>
        </p:nvCxnSpPr>
        <p:spPr>
          <a:xfrm rot="10800000" flipV="1">
            <a:off x="4953000" y="3080266"/>
            <a:ext cx="1524000" cy="439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>
            <a:stCxn id="7" idx="1"/>
          </p:cNvCxnSpPr>
          <p:nvPr/>
        </p:nvCxnSpPr>
        <p:spPr>
          <a:xfrm rot="10800000">
            <a:off x="4953000" y="3276600"/>
            <a:ext cx="1524000" cy="337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stCxn id="8" idx="1"/>
          </p:cNvCxnSpPr>
          <p:nvPr/>
        </p:nvCxnSpPr>
        <p:spPr>
          <a:xfrm rot="10800000">
            <a:off x="4953000" y="3429000"/>
            <a:ext cx="1524000" cy="718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>
            <a:stCxn id="9" idx="1"/>
          </p:cNvCxnSpPr>
          <p:nvPr/>
        </p:nvCxnSpPr>
        <p:spPr>
          <a:xfrm rot="10800000">
            <a:off x="4953000" y="3581400"/>
            <a:ext cx="1524000" cy="1099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6477000" y="5029200"/>
            <a:ext cx="377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...</a:t>
            </a:r>
            <a:endParaRPr lang="de-A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el 1"/>
          <p:cNvSpPr>
            <a:spLocks noGrp="1"/>
          </p:cNvSpPr>
          <p:nvPr>
            <p:ph type="title"/>
          </p:nvPr>
        </p:nvSpPr>
        <p:spPr>
          <a:xfrm>
            <a:off x="465138" y="381000"/>
            <a:ext cx="6469062" cy="1143000"/>
          </a:xfrm>
        </p:spPr>
        <p:txBody>
          <a:bodyPr/>
          <a:lstStyle/>
          <a:p>
            <a:r>
              <a:rPr lang="de-DE" dirty="0" smtClean="0"/>
              <a:t>Die gesellschaftlichen Entwicklungen prägen, welche Schwerpunkte Kunden bei </a:t>
            </a:r>
            <a:br>
              <a:rPr lang="de-DE" dirty="0" smtClean="0"/>
            </a:br>
            <a:r>
              <a:rPr lang="de-DE" dirty="0" smtClean="0"/>
              <a:t>der Nachfrage nach IKT setzen werden.</a:t>
            </a:r>
            <a:endParaRPr lang="de-AT" dirty="0" smtClean="0">
              <a:ea typeface="ＭＳ Ｐゴシック" pitchFamily="-111" charset="-128"/>
              <a:cs typeface="ＭＳ Ｐゴシック" pitchFamily="-111" charset="-128"/>
            </a:endParaRP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sz="quarter" idx="10"/>
          </p:nvPr>
        </p:nvGraphicFramePr>
        <p:xfrm>
          <a:off x="304800" y="1920241"/>
          <a:ext cx="8561388" cy="4709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3505200"/>
                <a:gridCol w="3455988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AT" sz="1300" dirty="0" smtClean="0"/>
                        <a:t>Gesell.</a:t>
                      </a:r>
                      <a:r>
                        <a:rPr lang="de-AT" sz="1300" baseline="0" dirty="0" smtClean="0"/>
                        <a:t> </a:t>
                      </a:r>
                      <a:r>
                        <a:rPr lang="de-AT" sz="1300" baseline="0" dirty="0" err="1" smtClean="0"/>
                        <a:t>Entwicklgung</a:t>
                      </a:r>
                      <a:endParaRPr lang="de-A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300" dirty="0" smtClean="0"/>
                        <a:t>Ausgewählte</a:t>
                      </a:r>
                      <a:r>
                        <a:rPr lang="de-AT" sz="1300" baseline="0" dirty="0" smtClean="0"/>
                        <a:t> Folge auf Kundenseite</a:t>
                      </a:r>
                      <a:endParaRPr lang="de-A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300" dirty="0" smtClean="0"/>
                        <a:t>Resultierende IKT Trends</a:t>
                      </a:r>
                      <a:endParaRPr lang="de-AT" sz="13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sz="1300" dirty="0" smtClean="0"/>
                        <a:t>Zunehmender Wettbewerb</a:t>
                      </a:r>
                      <a:endParaRPr lang="de-A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de-AT" sz="1300" dirty="0" smtClean="0"/>
                        <a:t> ‚Verwöhnte</a:t>
                      </a:r>
                      <a:r>
                        <a:rPr lang="de-AT" sz="1300" baseline="0" dirty="0" smtClean="0"/>
                        <a:t>‘ Kunden</a:t>
                      </a:r>
                      <a:endParaRPr lang="de-AT" sz="1300" dirty="0" smtClean="0"/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de-AT" sz="1300" dirty="0" smtClean="0"/>
                        <a:t> Hohes Preisbewußtsein</a:t>
                      </a:r>
                      <a:endParaRPr lang="de-A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de-AT" sz="1300" baseline="0" dirty="0" smtClean="0"/>
                        <a:t> Mehr Nutzung ‚intelligenter‘ Agenten-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</a:t>
                      </a:r>
                      <a:r>
                        <a:rPr lang="de-AT" sz="1300" baseline="0" dirty="0" err="1" smtClean="0"/>
                        <a:t>software</a:t>
                      </a:r>
                      <a:r>
                        <a:rPr lang="de-AT" sz="1300" baseline="0" dirty="0" smtClean="0"/>
                        <a:t> für die Kaufentscheidung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sz="1300" dirty="0" smtClean="0"/>
                        <a:t>Unsicherheit</a:t>
                      </a:r>
                      <a:endParaRPr lang="de-A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de-AT" sz="1300" baseline="0" dirty="0" smtClean="0"/>
                        <a:t> Hohes Bewußtsein für Herkunft,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Qualität und Verlässlichkeit von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Produkten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de-AT" sz="1300" dirty="0" smtClean="0"/>
                        <a:t> </a:t>
                      </a:r>
                      <a:r>
                        <a:rPr lang="de-AT" sz="1300" baseline="0" dirty="0" smtClean="0"/>
                        <a:t>Mehr Nutzung ‚intelligenter‘ Agenten-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software für die Kaufentscheidung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sowie Mundpropaganda in sozialen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Netzwerken</a:t>
                      </a:r>
                      <a:endParaRPr lang="de-AT" sz="13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sz="1300" dirty="0" smtClean="0"/>
                        <a:t>Postmoderne Identitätskrise</a:t>
                      </a:r>
                      <a:endParaRPr lang="de-A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de-AT" sz="1300" dirty="0" smtClean="0"/>
                        <a:t> Hohe aber</a:t>
                      </a:r>
                      <a:r>
                        <a:rPr lang="de-AT" sz="1300" baseline="0" dirty="0" smtClean="0"/>
                        <a:t> zeitlich befristete Loyalität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geg. Diensten, die die eigene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Identität unterstützen 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de-AT" sz="1300" baseline="0" dirty="0" smtClean="0"/>
                        <a:t> Nachfrage von Diensten, die die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soziale Zugehörigkeit unterstützen</a:t>
                      </a:r>
                      <a:endParaRPr lang="de-A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de-AT" sz="1300" dirty="0" smtClean="0"/>
                        <a:t> Mehr Lifelogging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de-AT" sz="1300" baseline="0" dirty="0" smtClean="0"/>
                        <a:t> Mehr Nutzung von IKT, die die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Selbstfindung unterstützt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de-AT" sz="1300" baseline="0" dirty="0" smtClean="0"/>
                        <a:t> Weiteres Wachstum virtueller Welten</a:t>
                      </a:r>
                      <a:endParaRPr lang="de-AT" sz="13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sz="1300" dirty="0" smtClean="0"/>
                        <a:t>Beschleunigung</a:t>
                      </a:r>
                      <a:endParaRPr lang="de-A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de-AT" sz="1300" dirty="0" smtClean="0"/>
                        <a:t> Weniger Aufmerksamkeit</a:t>
                      </a:r>
                      <a:r>
                        <a:rPr lang="de-AT" sz="1300" baseline="0" dirty="0" smtClean="0"/>
                        <a:t> für die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klassische Werbung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de-AT" sz="1300" baseline="0" dirty="0" smtClean="0"/>
                        <a:t> Bedürfnis nach Rückzug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de-AT" sz="1300" baseline="0" dirty="0" smtClean="0"/>
                        <a:t> Weniger Zeit für tägl. Transaktionen</a:t>
                      </a:r>
                      <a:endParaRPr lang="de-A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de-AT" sz="1300" dirty="0" smtClean="0"/>
                        <a:t> Bedürfnis nach Zeitmanagement</a:t>
                      </a:r>
                      <a:br>
                        <a:rPr lang="de-AT" sz="1300" dirty="0" smtClean="0"/>
                      </a:br>
                      <a:r>
                        <a:rPr lang="de-AT" sz="1300" baseline="0" dirty="0" smtClean="0"/>
                        <a:t>  </a:t>
                      </a:r>
                      <a:r>
                        <a:rPr lang="de-AT" sz="1300" dirty="0" smtClean="0"/>
                        <a:t>mit Hilfe von Agenten</a:t>
                      </a:r>
                      <a:endParaRPr lang="de-AT" sz="1300" baseline="0" dirty="0" smtClean="0"/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de-AT" sz="1300" baseline="0" dirty="0" smtClean="0"/>
                        <a:t> Mehr Nutzung von Diensten ‚on-the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fly‘ (in klassischen Leerzeiten)</a:t>
                      </a:r>
                      <a:endParaRPr lang="de-AT" sz="13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sz="1300" dirty="0" smtClean="0"/>
                        <a:t>Machtstrukturen</a:t>
                      </a:r>
                      <a:endParaRPr lang="de-A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de-AT" sz="1300" baseline="0" dirty="0" smtClean="0"/>
                        <a:t> </a:t>
                      </a:r>
                      <a:r>
                        <a:rPr lang="de-AT" sz="1300" dirty="0" smtClean="0"/>
                        <a:t>Firmenverhalten </a:t>
                      </a:r>
                      <a:r>
                        <a:rPr lang="de-AT" sz="1300" baseline="0" dirty="0" smtClean="0"/>
                        <a:t>wird von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Kunden stärker hinterfragt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de-AT" sz="1300" baseline="0" dirty="0" smtClean="0"/>
                        <a:t> Nicht-ethisches Verhalten wird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stärker bestraft</a:t>
                      </a:r>
                      <a:endParaRPr lang="de-AT" sz="13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de-AT" sz="1300" dirty="0" smtClean="0"/>
                        <a:t> Nutzung ‚alternativer‘ Informations-</a:t>
                      </a:r>
                      <a:br>
                        <a:rPr lang="de-AT" sz="1300" dirty="0" smtClean="0"/>
                      </a:br>
                      <a:r>
                        <a:rPr lang="de-AT" sz="1300" baseline="0" dirty="0" smtClean="0"/>
                        <a:t>  </a:t>
                      </a:r>
                      <a:r>
                        <a:rPr lang="de-AT" sz="1300" dirty="0" smtClean="0"/>
                        <a:t>quellen zur Beurteilung von</a:t>
                      </a:r>
                      <a:br>
                        <a:rPr lang="de-AT" sz="1300" dirty="0" smtClean="0"/>
                      </a:br>
                      <a:r>
                        <a:rPr lang="de-AT" sz="1300" baseline="0" dirty="0" smtClean="0"/>
                        <a:t>  </a:t>
                      </a:r>
                      <a:r>
                        <a:rPr lang="de-AT" sz="1300" dirty="0" smtClean="0"/>
                        <a:t>Produkten und Marken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Pfeil nach rechts 5"/>
          <p:cNvSpPr/>
          <p:nvPr/>
        </p:nvSpPr>
        <p:spPr>
          <a:xfrm>
            <a:off x="1600200" y="1767841"/>
            <a:ext cx="381000" cy="33178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7" name="Pfeil nach rechts 6"/>
          <p:cNvSpPr/>
          <p:nvPr/>
        </p:nvSpPr>
        <p:spPr>
          <a:xfrm>
            <a:off x="5334000" y="1767841"/>
            <a:ext cx="381000" cy="33178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el 1"/>
          <p:cNvSpPr>
            <a:spLocks noGrp="1"/>
          </p:cNvSpPr>
          <p:nvPr>
            <p:ph type="title"/>
          </p:nvPr>
        </p:nvSpPr>
        <p:spPr>
          <a:xfrm>
            <a:off x="465138" y="381000"/>
            <a:ext cx="6469062" cy="1143000"/>
          </a:xfrm>
        </p:spPr>
        <p:txBody>
          <a:bodyPr/>
          <a:lstStyle/>
          <a:p>
            <a:r>
              <a:rPr lang="de-DE" dirty="0" smtClean="0"/>
              <a:t>Die gesellschaftlichen Entwicklungen prägen, welche Schwerpunkte Kunden bei </a:t>
            </a:r>
            <a:br>
              <a:rPr lang="de-DE" dirty="0" smtClean="0"/>
            </a:br>
            <a:r>
              <a:rPr lang="de-DE" dirty="0" smtClean="0"/>
              <a:t>der Nachfrage nach IKT setzen werden.</a:t>
            </a:r>
            <a:endParaRPr lang="de-AT" dirty="0" smtClean="0">
              <a:ea typeface="ＭＳ Ｐゴシック" pitchFamily="-111" charset="-128"/>
              <a:cs typeface="ＭＳ Ｐゴシック" pitchFamily="-111" charset="-128"/>
            </a:endParaRP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sz="quarter" idx="10"/>
          </p:nvPr>
        </p:nvGraphicFramePr>
        <p:xfrm>
          <a:off x="304800" y="1920241"/>
          <a:ext cx="8561388" cy="4709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3505200"/>
                <a:gridCol w="3455988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AT" sz="1300" dirty="0" smtClean="0"/>
                        <a:t>Gesell.</a:t>
                      </a:r>
                      <a:r>
                        <a:rPr lang="de-AT" sz="1300" baseline="0" dirty="0" smtClean="0"/>
                        <a:t> Entwicklung</a:t>
                      </a:r>
                      <a:endParaRPr lang="de-A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300" dirty="0" smtClean="0"/>
                        <a:t>Ausgewählte</a:t>
                      </a:r>
                      <a:r>
                        <a:rPr lang="de-AT" sz="1300" baseline="0" dirty="0" smtClean="0"/>
                        <a:t> Folge auf Kundenseite</a:t>
                      </a:r>
                      <a:endParaRPr lang="de-A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300" dirty="0" smtClean="0"/>
                        <a:t>Resultierende IKT Trends</a:t>
                      </a:r>
                      <a:endParaRPr lang="de-AT" sz="13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sz="1300" dirty="0" smtClean="0"/>
                        <a:t>Zunehmender Wettbewerb</a:t>
                      </a:r>
                      <a:endParaRPr lang="de-A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de-AT" sz="1300" dirty="0" smtClean="0"/>
                        <a:t> ‚Verwöhnte</a:t>
                      </a:r>
                      <a:r>
                        <a:rPr lang="de-AT" sz="1300" baseline="0" dirty="0" smtClean="0"/>
                        <a:t>‘ Kunden</a:t>
                      </a:r>
                      <a:endParaRPr lang="de-AT" sz="1300" dirty="0" smtClean="0"/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de-AT" sz="1300" dirty="0" smtClean="0"/>
                        <a:t> Hohes Preisbewußtsein</a:t>
                      </a:r>
                      <a:endParaRPr lang="de-A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de-AT" sz="1300" baseline="0" dirty="0" smtClean="0"/>
                        <a:t> Mehr Nutzung ‚intelligenter‘ Agenten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software für die Kaufentscheidung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sz="1300" dirty="0" smtClean="0"/>
                        <a:t>Unsicherheit</a:t>
                      </a:r>
                      <a:endParaRPr lang="de-A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de-AT" sz="1300" baseline="0" dirty="0" smtClean="0"/>
                        <a:t> Hohes Bewußtsein für Herkunft,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Qualität und Verlässlichkeit von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Produkten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de-AT" sz="1300" dirty="0" smtClean="0"/>
                        <a:t> </a:t>
                      </a:r>
                      <a:r>
                        <a:rPr lang="de-AT" sz="1300" baseline="0" dirty="0" smtClean="0"/>
                        <a:t>Mehr Nutzung ‚intelligenter‘ Agenten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software für die Kaufentscheidung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sowie Mundpropaganda in sozialen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Netzwerken</a:t>
                      </a:r>
                      <a:endParaRPr lang="de-AT" sz="13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sz="1300" dirty="0" smtClean="0"/>
                        <a:t>Postmoderne Identitätskrise</a:t>
                      </a:r>
                      <a:endParaRPr lang="de-A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de-AT" sz="1300" dirty="0" smtClean="0"/>
                        <a:t> Hohe aber</a:t>
                      </a:r>
                      <a:r>
                        <a:rPr lang="de-AT" sz="1300" baseline="0" dirty="0" smtClean="0"/>
                        <a:t> zeitlich befristete Loyalität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geg. Diensten, die die eigenen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Identität unterstützten 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de-AT" sz="1300" baseline="0" dirty="0" smtClean="0"/>
                        <a:t> Nachfrage von Diensten, die die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soziale Zugehörigkeit unterstützen</a:t>
                      </a:r>
                      <a:endParaRPr lang="de-A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de-AT" sz="1300" dirty="0" smtClean="0"/>
                        <a:t> Mehr Lifelogging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de-AT" sz="1300" baseline="0" dirty="0" smtClean="0"/>
                        <a:t> Mehr Nutzung von ICT, die die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Selbstfindung unterstützt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de-AT" sz="1300" baseline="0" dirty="0" smtClean="0"/>
                        <a:t> Weiteres Wachstum virtueller Welten</a:t>
                      </a:r>
                      <a:endParaRPr lang="de-AT" sz="13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sz="1300" dirty="0" smtClean="0"/>
                        <a:t>Beschleunigung</a:t>
                      </a:r>
                      <a:endParaRPr lang="de-A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de-AT" sz="1300" dirty="0" smtClean="0"/>
                        <a:t> Weniger Aufmerksamkeit</a:t>
                      </a:r>
                      <a:r>
                        <a:rPr lang="de-AT" sz="1300" baseline="0" dirty="0" smtClean="0"/>
                        <a:t> für die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klassische Werbung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de-AT" sz="1300" baseline="0" dirty="0" smtClean="0"/>
                        <a:t> Bedürfnis nach Rückzug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de-AT" sz="1300" baseline="0" dirty="0" smtClean="0"/>
                        <a:t> Weniger Zeit für tägl. Transaktionen</a:t>
                      </a:r>
                      <a:endParaRPr lang="de-A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de-AT" sz="1300" dirty="0" smtClean="0"/>
                        <a:t> Bedürfnis nach Zeitmanagement</a:t>
                      </a:r>
                      <a:br>
                        <a:rPr lang="de-AT" sz="1300" dirty="0" smtClean="0"/>
                      </a:br>
                      <a:r>
                        <a:rPr lang="de-AT" sz="1300" baseline="0" dirty="0" smtClean="0"/>
                        <a:t>  </a:t>
                      </a:r>
                      <a:r>
                        <a:rPr lang="de-AT" sz="1300" dirty="0" smtClean="0"/>
                        <a:t>mit Hilfe von Agenten</a:t>
                      </a:r>
                      <a:endParaRPr lang="de-AT" sz="1300" baseline="0" dirty="0" smtClean="0"/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de-AT" sz="1300" baseline="0" dirty="0" smtClean="0"/>
                        <a:t> Mehr Nutzung von Diensten ‚on-the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fly‘ (in klassischen Leerzeiten)</a:t>
                      </a:r>
                      <a:endParaRPr lang="de-AT" sz="13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sz="1300" dirty="0" smtClean="0"/>
                        <a:t>Machtstrukturen</a:t>
                      </a:r>
                      <a:endParaRPr lang="de-A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de-AT" sz="1300" baseline="0" dirty="0" smtClean="0"/>
                        <a:t> </a:t>
                      </a:r>
                      <a:r>
                        <a:rPr lang="de-AT" sz="1300" dirty="0" smtClean="0"/>
                        <a:t>Firmenverhalten </a:t>
                      </a:r>
                      <a:r>
                        <a:rPr lang="de-AT" sz="1300" baseline="0" dirty="0" smtClean="0"/>
                        <a:t>wird von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Kunden stärker hinterfragt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de-AT" sz="1300" baseline="0" dirty="0" smtClean="0"/>
                        <a:t> Nicht-ethisches Verhalten wird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stärker bestraft</a:t>
                      </a:r>
                      <a:endParaRPr lang="de-AT" sz="13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de-AT" sz="1300" dirty="0" smtClean="0"/>
                        <a:t> Nutzung ‚alternativer‘ Informations-</a:t>
                      </a:r>
                      <a:br>
                        <a:rPr lang="de-AT" sz="1300" dirty="0" smtClean="0"/>
                      </a:br>
                      <a:r>
                        <a:rPr lang="de-AT" sz="1300" baseline="0" dirty="0" smtClean="0"/>
                        <a:t>  </a:t>
                      </a:r>
                      <a:r>
                        <a:rPr lang="de-AT" sz="1300" dirty="0" smtClean="0"/>
                        <a:t>quellen zur Beurteilung von</a:t>
                      </a:r>
                      <a:br>
                        <a:rPr lang="de-AT" sz="1300" dirty="0" smtClean="0"/>
                      </a:br>
                      <a:r>
                        <a:rPr lang="de-AT" sz="1300" baseline="0" dirty="0" smtClean="0"/>
                        <a:t>  </a:t>
                      </a:r>
                      <a:r>
                        <a:rPr lang="de-AT" sz="1300" dirty="0" smtClean="0"/>
                        <a:t>Produkten und Marken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Pfeil nach rechts 5"/>
          <p:cNvSpPr/>
          <p:nvPr/>
        </p:nvSpPr>
        <p:spPr>
          <a:xfrm>
            <a:off x="1600200" y="1767841"/>
            <a:ext cx="381000" cy="33178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7" name="Pfeil nach rechts 6"/>
          <p:cNvSpPr/>
          <p:nvPr/>
        </p:nvSpPr>
        <p:spPr>
          <a:xfrm>
            <a:off x="5334000" y="1767841"/>
            <a:ext cx="381000" cy="33178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pic>
        <p:nvPicPr>
          <p:cNvPr id="8" name="Bild 7" descr="AA00273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447800"/>
            <a:ext cx="6553200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5791200" y="2362200"/>
            <a:ext cx="2286000" cy="1295400"/>
          </a:xfrm>
          <a:prstGeom prst="rect">
            <a:avLst/>
          </a:prstGeom>
          <a:noFill/>
        </p:spPr>
        <p:txBody>
          <a:bodyPr wrap="none">
            <a:prstTxWarp prst="textPlain">
              <a:avLst>
                <a:gd name="adj" fmla="val 48778"/>
              </a:avLst>
            </a:prstTxWarp>
            <a:spAutoFit/>
          </a:bodyPr>
          <a:lstStyle/>
          <a:p>
            <a:pPr algn="ctr">
              <a:defRPr/>
            </a:pPr>
            <a:r>
              <a:rPr lang="de-AT" dirty="0" smtClean="0">
                <a:latin typeface="Arial" charset="0"/>
                <a:ea typeface="ＭＳ Ｐゴシック" charset="-128"/>
                <a:cs typeface="ＭＳ Ｐゴシック" charset="-128"/>
              </a:rPr>
              <a:t>Mehr Nutzung </a:t>
            </a:r>
            <a:br>
              <a:rPr lang="de-AT" dirty="0" smtClean="0">
                <a:latin typeface="Arial" charset="0"/>
                <a:ea typeface="ＭＳ Ｐゴシック" charset="-128"/>
                <a:cs typeface="ＭＳ Ｐゴシック" charset="-128"/>
              </a:rPr>
            </a:br>
            <a:r>
              <a:rPr lang="de-AT" dirty="0" smtClean="0">
                <a:latin typeface="Arial" charset="0"/>
                <a:ea typeface="ＭＳ Ｐゴシック" charset="-128"/>
                <a:cs typeface="ＭＳ Ｐゴシック" charset="-128"/>
              </a:rPr>
              <a:t>intelligenter Agenten-</a:t>
            </a:r>
            <a:br>
              <a:rPr lang="de-AT" dirty="0" smtClean="0">
                <a:latin typeface="Arial" charset="0"/>
                <a:ea typeface="ＭＳ Ｐゴシック" charset="-128"/>
                <a:cs typeface="ＭＳ Ｐゴシック" charset="-128"/>
              </a:rPr>
            </a:br>
            <a:r>
              <a:rPr lang="de-AT" dirty="0" smtClean="0">
                <a:latin typeface="Arial" charset="0"/>
                <a:ea typeface="ＭＳ Ｐゴシック" charset="-128"/>
                <a:cs typeface="ＭＳ Ｐゴシック" charset="-128"/>
              </a:rPr>
              <a:t>software für die </a:t>
            </a:r>
            <a:br>
              <a:rPr lang="de-AT" dirty="0" smtClean="0">
                <a:latin typeface="Arial" charset="0"/>
                <a:ea typeface="ＭＳ Ｐゴシック" charset="-128"/>
                <a:cs typeface="ＭＳ Ｐゴシック" charset="-128"/>
              </a:rPr>
            </a:br>
            <a:r>
              <a:rPr lang="de-AT" dirty="0" smtClean="0">
                <a:latin typeface="Arial" charset="0"/>
                <a:ea typeface="ＭＳ Ｐゴシック" charset="-128"/>
                <a:cs typeface="ＭＳ Ｐゴシック" charset="-128"/>
              </a:rPr>
              <a:t>Kaufentscheidung</a:t>
            </a:r>
            <a:endParaRPr lang="de-AT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el 1"/>
          <p:cNvSpPr>
            <a:spLocks noGrp="1"/>
          </p:cNvSpPr>
          <p:nvPr>
            <p:ph type="title"/>
          </p:nvPr>
        </p:nvSpPr>
        <p:spPr>
          <a:xfrm>
            <a:off x="465138" y="381000"/>
            <a:ext cx="7002462" cy="1143000"/>
          </a:xfrm>
        </p:spPr>
        <p:txBody>
          <a:bodyPr/>
          <a:lstStyle/>
          <a:p>
            <a:r>
              <a:rPr lang="de-AT" dirty="0" smtClean="0">
                <a:ea typeface="ＭＳ Ｐゴシック" pitchFamily="-111" charset="-128"/>
                <a:cs typeface="ＭＳ Ｐゴシック" pitchFamily="-111" charset="-128"/>
              </a:rPr>
              <a:t>Softwareagenten sagen schon heute, wann </a:t>
            </a:r>
            <a:br>
              <a:rPr lang="de-AT" dirty="0" smtClean="0">
                <a:ea typeface="ＭＳ Ｐゴシック" pitchFamily="-111" charset="-128"/>
                <a:cs typeface="ＭＳ Ｐゴシック" pitchFamily="-111" charset="-128"/>
              </a:rPr>
            </a:br>
            <a:r>
              <a:rPr lang="de-AT" dirty="0" smtClean="0">
                <a:ea typeface="ＭＳ Ｐゴシック" pitchFamily="-111" charset="-128"/>
                <a:cs typeface="ＭＳ Ｐゴシック" pitchFamily="-111" charset="-128"/>
              </a:rPr>
              <a:t>der beste Kaufzeitpunkt ist. In Zukunft beurteilen Sie die Glaubwürdigkeit von Marken.</a:t>
            </a:r>
          </a:p>
        </p:txBody>
      </p:sp>
      <p:pic>
        <p:nvPicPr>
          <p:cNvPr id="64515" name="Bild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362200"/>
            <a:ext cx="84613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Inhaltsplatzhalter 2"/>
          <p:cNvSpPr>
            <a:spLocks noGrp="1"/>
          </p:cNvSpPr>
          <p:nvPr>
            <p:ph sz="quarter" idx="10"/>
          </p:nvPr>
        </p:nvSpPr>
        <p:spPr>
          <a:xfrm>
            <a:off x="458788" y="1905000"/>
            <a:ext cx="8305800" cy="381000"/>
          </a:xfrm>
        </p:spPr>
        <p:txBody>
          <a:bodyPr/>
          <a:lstStyle/>
          <a:p>
            <a:pPr algn="ctr"/>
            <a:r>
              <a:rPr lang="de-AT" dirty="0" smtClean="0">
                <a:ea typeface="ＭＳ Ｐゴシック" pitchFamily="-111" charset="-128"/>
                <a:cs typeface="ＭＳ Ｐゴシック" pitchFamily="-111" charset="-128"/>
              </a:rPr>
              <a:t>Beispiel: decide.com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457200" y="6324600"/>
            <a:ext cx="3217863" cy="365125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AT" dirty="0" smtClean="0"/>
              <a:t>Prof. Dr. Sarah Spiekermann</a:t>
            </a:r>
            <a:endParaRPr lang="de-AT" dirty="0"/>
          </a:p>
        </p:txBody>
      </p:sp>
      <p:sp>
        <p:nvSpPr>
          <p:cNvPr id="8" name="Textfeld 7"/>
          <p:cNvSpPr txBox="1"/>
          <p:nvPr/>
        </p:nvSpPr>
        <p:spPr>
          <a:xfrm>
            <a:off x="457200" y="5562600"/>
            <a:ext cx="3157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i="1" dirty="0" smtClean="0"/>
              <a:t>weitere Kriterien für Kunden:</a:t>
            </a:r>
            <a:endParaRPr lang="de-AT" i="1" dirty="0"/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5334000"/>
            <a:ext cx="838200" cy="981075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5735162"/>
            <a:ext cx="990600" cy="1021237"/>
          </a:xfrm>
          <a:prstGeom prst="rect">
            <a:avLst/>
          </a:prstGeom>
        </p:spPr>
      </p:pic>
      <p:pic>
        <p:nvPicPr>
          <p:cNvPr id="12" name="Bild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7400" y="5334000"/>
            <a:ext cx="772248" cy="1022350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34200" y="5410200"/>
            <a:ext cx="1003300" cy="10033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019" y="430318"/>
            <a:ext cx="6472181" cy="1143000"/>
          </a:xfrm>
        </p:spPr>
        <p:txBody>
          <a:bodyPr/>
          <a:lstStyle/>
          <a:p>
            <a:r>
              <a:rPr lang="de-AT" dirty="0" smtClean="0"/>
              <a:t>Fast jeder Informatik- oder Wirtschafts-informatikvortrag beginnt mit einem Hype.</a:t>
            </a:r>
            <a:endParaRPr lang="de-AT" dirty="0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905000"/>
            <a:ext cx="5562600" cy="437198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el 1"/>
          <p:cNvSpPr>
            <a:spLocks noGrp="1"/>
          </p:cNvSpPr>
          <p:nvPr>
            <p:ph type="title"/>
          </p:nvPr>
        </p:nvSpPr>
        <p:spPr>
          <a:xfrm>
            <a:off x="465138" y="381000"/>
            <a:ext cx="6469062" cy="1143000"/>
          </a:xfrm>
        </p:spPr>
        <p:txBody>
          <a:bodyPr/>
          <a:lstStyle/>
          <a:p>
            <a:r>
              <a:rPr lang="de-DE" dirty="0" smtClean="0"/>
              <a:t>Die gesellschaftlichen Entwicklungen prägen, welche Schwerpunkte Kunden bei </a:t>
            </a:r>
            <a:br>
              <a:rPr lang="de-DE" dirty="0" smtClean="0"/>
            </a:br>
            <a:r>
              <a:rPr lang="de-DE" dirty="0" smtClean="0"/>
              <a:t>der Nachfrage nach IKT setzen werden.</a:t>
            </a:r>
            <a:endParaRPr lang="de-AT" dirty="0" smtClean="0">
              <a:ea typeface="ＭＳ Ｐゴシック" pitchFamily="-111" charset="-128"/>
              <a:cs typeface="ＭＳ Ｐゴシック" pitchFamily="-111" charset="-128"/>
            </a:endParaRP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sz="quarter" idx="10"/>
          </p:nvPr>
        </p:nvGraphicFramePr>
        <p:xfrm>
          <a:off x="304800" y="1920241"/>
          <a:ext cx="8561388" cy="4709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3505200"/>
                <a:gridCol w="3455988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AT" sz="1300" dirty="0" smtClean="0"/>
                        <a:t>Gesell.</a:t>
                      </a:r>
                      <a:r>
                        <a:rPr lang="de-AT" sz="1300" baseline="0" dirty="0" smtClean="0"/>
                        <a:t> Entwicklung</a:t>
                      </a:r>
                      <a:endParaRPr lang="de-A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300" dirty="0" smtClean="0"/>
                        <a:t>Ausgewählte</a:t>
                      </a:r>
                      <a:r>
                        <a:rPr lang="de-AT" sz="1300" baseline="0" dirty="0" smtClean="0"/>
                        <a:t> Folge auf Kundenseite</a:t>
                      </a:r>
                      <a:endParaRPr lang="de-A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300" dirty="0" smtClean="0"/>
                        <a:t>Resultierende IKT Trends</a:t>
                      </a:r>
                      <a:endParaRPr lang="de-AT" sz="13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sz="1300" dirty="0" smtClean="0"/>
                        <a:t>Zunehmender Wettbewerb</a:t>
                      </a:r>
                      <a:endParaRPr lang="de-A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de-AT" sz="1300" dirty="0" smtClean="0"/>
                        <a:t> ‚Verwöhnte</a:t>
                      </a:r>
                      <a:r>
                        <a:rPr lang="de-AT" sz="1300" baseline="0" dirty="0" smtClean="0"/>
                        <a:t>‘ Kunden</a:t>
                      </a:r>
                      <a:endParaRPr lang="de-AT" sz="1300" dirty="0" smtClean="0"/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de-AT" sz="1300" dirty="0" smtClean="0"/>
                        <a:t> Hohes Preisbewußtsein</a:t>
                      </a:r>
                      <a:endParaRPr lang="de-A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de-AT" sz="1300" baseline="0" dirty="0" smtClean="0"/>
                        <a:t> Mehr Nutzung ‚intelligenter‘ Agenten-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software für die Kaufentscheidung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sz="1300" dirty="0" smtClean="0"/>
                        <a:t>Unsicherheit</a:t>
                      </a:r>
                      <a:endParaRPr lang="de-A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de-AT" sz="1300" baseline="0" dirty="0" smtClean="0"/>
                        <a:t> Hohes Bewußtsein für Herkunft,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Qualität und Verlässlichkeit von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Produkten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de-AT" sz="1300" dirty="0" smtClean="0"/>
                        <a:t> </a:t>
                      </a:r>
                      <a:r>
                        <a:rPr lang="de-AT" sz="1300" baseline="0" dirty="0" smtClean="0"/>
                        <a:t>Mehr Nutzung ‚intelligenter‘ Agenten-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software für die Kaufentscheidung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sowie Mundpropaganda in sozialen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Netzwerken</a:t>
                      </a:r>
                      <a:endParaRPr lang="de-AT" sz="13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sz="1300" dirty="0" smtClean="0"/>
                        <a:t>Postmoderne Identitätskrise</a:t>
                      </a:r>
                      <a:endParaRPr lang="de-A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de-AT" sz="1300" dirty="0" smtClean="0"/>
                        <a:t> Hohe aber</a:t>
                      </a:r>
                      <a:r>
                        <a:rPr lang="de-AT" sz="1300" baseline="0" dirty="0" smtClean="0"/>
                        <a:t> zeitlich befristete Loyalität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geg. Diensten, die die eigene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Identität unterstützen 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de-AT" sz="1300" baseline="0" dirty="0" smtClean="0"/>
                        <a:t> Nachfrage von Diensten, die die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soziale Zugehörigkeit unterstützen</a:t>
                      </a:r>
                      <a:endParaRPr lang="de-A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de-AT" sz="1300" dirty="0" smtClean="0"/>
                        <a:t> Mehr Lifelogging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de-AT" sz="1300" baseline="0" dirty="0" smtClean="0"/>
                        <a:t> Mehr Nutzung von ICT, die die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Selbstfindung unterstützt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de-AT" sz="1300" baseline="0" dirty="0" smtClean="0"/>
                        <a:t> Weiteres Wachstum virtueller Welten</a:t>
                      </a:r>
                      <a:endParaRPr lang="de-AT" sz="13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sz="1300" dirty="0" smtClean="0"/>
                        <a:t>Beschleunigung</a:t>
                      </a:r>
                      <a:endParaRPr lang="de-A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de-AT" sz="1300" dirty="0" smtClean="0"/>
                        <a:t> Weniger Aufmerksamkeit</a:t>
                      </a:r>
                      <a:r>
                        <a:rPr lang="de-AT" sz="1300" baseline="0" dirty="0" smtClean="0"/>
                        <a:t> für die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klassische Werbung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de-AT" sz="1300" baseline="0" dirty="0" smtClean="0"/>
                        <a:t> Bedürfnis nach Rückzug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de-AT" sz="1300" baseline="0" dirty="0" smtClean="0"/>
                        <a:t> Weniger Zeit für tägl. Transaktionen</a:t>
                      </a:r>
                      <a:endParaRPr lang="de-A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de-AT" sz="1300" dirty="0" smtClean="0"/>
                        <a:t> Bedürfnis nach Zeitmanagement</a:t>
                      </a:r>
                      <a:br>
                        <a:rPr lang="de-AT" sz="1300" dirty="0" smtClean="0"/>
                      </a:br>
                      <a:r>
                        <a:rPr lang="de-AT" sz="1300" baseline="0" dirty="0" smtClean="0"/>
                        <a:t>  </a:t>
                      </a:r>
                      <a:r>
                        <a:rPr lang="de-AT" sz="1300" dirty="0" smtClean="0"/>
                        <a:t>mit Hilfe von Agenten</a:t>
                      </a:r>
                      <a:endParaRPr lang="de-AT" sz="1300" baseline="0" dirty="0" smtClean="0"/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de-AT" sz="1300" baseline="0" dirty="0" smtClean="0"/>
                        <a:t> Mehr Nutzung von Diensten ‚on-the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fly‘ (in klassischen Leerzeiten)</a:t>
                      </a:r>
                      <a:endParaRPr lang="de-AT" sz="13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sz="1300" dirty="0" smtClean="0"/>
                        <a:t>Machtstrukturen</a:t>
                      </a:r>
                      <a:endParaRPr lang="de-A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de-AT" sz="1300" baseline="0" dirty="0" smtClean="0"/>
                        <a:t> </a:t>
                      </a:r>
                      <a:r>
                        <a:rPr lang="de-AT" sz="1300" dirty="0" smtClean="0"/>
                        <a:t>Firmenverhalten </a:t>
                      </a:r>
                      <a:r>
                        <a:rPr lang="de-AT" sz="1300" baseline="0" dirty="0" smtClean="0"/>
                        <a:t>wird von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Kunden stärker hinterfragt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de-AT" sz="1300" baseline="0" dirty="0" smtClean="0"/>
                        <a:t> Nicht-ethisches Verhalten wird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stärker bestraft</a:t>
                      </a:r>
                      <a:endParaRPr lang="de-AT" sz="13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de-AT" sz="1300" dirty="0" smtClean="0"/>
                        <a:t> Nutzung ‚alternativer‘ Informations-</a:t>
                      </a:r>
                      <a:br>
                        <a:rPr lang="de-AT" sz="1300" dirty="0" smtClean="0"/>
                      </a:br>
                      <a:r>
                        <a:rPr lang="de-AT" sz="1300" baseline="0" dirty="0" smtClean="0"/>
                        <a:t>  </a:t>
                      </a:r>
                      <a:r>
                        <a:rPr lang="de-AT" sz="1300" dirty="0" smtClean="0"/>
                        <a:t>quellen zur Beurteilung von</a:t>
                      </a:r>
                      <a:br>
                        <a:rPr lang="de-AT" sz="1300" dirty="0" smtClean="0"/>
                      </a:br>
                      <a:r>
                        <a:rPr lang="de-AT" sz="1300" baseline="0" dirty="0" smtClean="0"/>
                        <a:t>  </a:t>
                      </a:r>
                      <a:r>
                        <a:rPr lang="de-AT" sz="1300" dirty="0" smtClean="0"/>
                        <a:t>Produkten und Marken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Pfeil nach rechts 5"/>
          <p:cNvSpPr/>
          <p:nvPr/>
        </p:nvSpPr>
        <p:spPr>
          <a:xfrm>
            <a:off x="1600200" y="1767841"/>
            <a:ext cx="381000" cy="33178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7" name="Pfeil nach rechts 6"/>
          <p:cNvSpPr/>
          <p:nvPr/>
        </p:nvSpPr>
        <p:spPr>
          <a:xfrm>
            <a:off x="5334000" y="1767841"/>
            <a:ext cx="381000" cy="33178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pic>
        <p:nvPicPr>
          <p:cNvPr id="8" name="Bild 7" descr="AA00273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352800"/>
            <a:ext cx="6553200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5867400" y="4267200"/>
            <a:ext cx="2286000" cy="1295400"/>
          </a:xfrm>
          <a:prstGeom prst="rect">
            <a:avLst/>
          </a:prstGeom>
          <a:noFill/>
        </p:spPr>
        <p:txBody>
          <a:bodyPr wrap="none">
            <a:prstTxWarp prst="textPlain">
              <a:avLst>
                <a:gd name="adj" fmla="val 48778"/>
              </a:avLst>
            </a:prstTxWarp>
            <a:spAutoFit/>
          </a:bodyPr>
          <a:lstStyle/>
          <a:p>
            <a:pPr algn="ctr">
              <a:defRPr/>
            </a:pPr>
            <a:r>
              <a:rPr lang="de-AT" dirty="0" smtClean="0">
                <a:latin typeface="Arial" charset="0"/>
                <a:ea typeface="ＭＳ Ｐゴシック" charset="-128"/>
                <a:cs typeface="ＭＳ Ｐゴシック" charset="-128"/>
              </a:rPr>
              <a:t>Mehr Nutzung </a:t>
            </a:r>
            <a:br>
              <a:rPr lang="de-AT" dirty="0" smtClean="0">
                <a:latin typeface="Arial" charset="0"/>
                <a:ea typeface="ＭＳ Ｐゴシック" charset="-128"/>
                <a:cs typeface="ＭＳ Ｐゴシック" charset="-128"/>
              </a:rPr>
            </a:br>
            <a:r>
              <a:rPr lang="de-AT" dirty="0" smtClean="0">
                <a:latin typeface="Arial" charset="0"/>
                <a:ea typeface="ＭＳ Ｐゴシック" charset="-128"/>
                <a:cs typeface="ＭＳ Ｐゴシック" charset="-128"/>
              </a:rPr>
              <a:t>von Diensten</a:t>
            </a:r>
            <a:br>
              <a:rPr lang="de-AT" dirty="0" smtClean="0">
                <a:latin typeface="Arial" charset="0"/>
                <a:ea typeface="ＭＳ Ｐゴシック" charset="-128"/>
                <a:cs typeface="ＭＳ Ｐゴシック" charset="-128"/>
              </a:rPr>
            </a:br>
            <a:r>
              <a:rPr lang="de-AT" dirty="0" smtClean="0">
                <a:latin typeface="Arial" charset="0"/>
                <a:ea typeface="ＭＳ Ｐゴシック" charset="-128"/>
                <a:cs typeface="ＭＳ Ｐゴシック" charset="-128"/>
              </a:rPr>
              <a:t>‚on-the-fly‘</a:t>
            </a:r>
            <a:endParaRPr lang="de-AT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‚On-the-fly‘ im Vergleich zum klassischen Einzelhandel. </a:t>
            </a:r>
            <a:endParaRPr lang="de-AT" dirty="0"/>
          </a:p>
        </p:txBody>
      </p:sp>
      <p:sp>
        <p:nvSpPr>
          <p:cNvPr id="8" name="Textplatzhalter 7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de-AT" dirty="0" smtClean="0"/>
              <a:t>Am 7. Nov in Zürich</a:t>
            </a:r>
            <a:endParaRPr lang="de-AT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AT" dirty="0" smtClean="0"/>
              <a:t>Am 7. Nov in Korea</a:t>
            </a:r>
            <a:endParaRPr lang="de-AT" dirty="0"/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2895600"/>
            <a:ext cx="4038600" cy="2506496"/>
          </a:xfrm>
          <a:prstGeom prst="rect">
            <a:avLst/>
          </a:prstGeom>
        </p:spPr>
      </p:pic>
      <p:pic>
        <p:nvPicPr>
          <p:cNvPr id="12" name="Bild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2895600"/>
            <a:ext cx="3987800" cy="2514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el 1"/>
          <p:cNvSpPr>
            <a:spLocks noGrp="1"/>
          </p:cNvSpPr>
          <p:nvPr>
            <p:ph type="title"/>
          </p:nvPr>
        </p:nvSpPr>
        <p:spPr>
          <a:xfrm>
            <a:off x="465138" y="381000"/>
            <a:ext cx="6469062" cy="1143000"/>
          </a:xfrm>
        </p:spPr>
        <p:txBody>
          <a:bodyPr/>
          <a:lstStyle/>
          <a:p>
            <a:r>
              <a:rPr lang="de-DE" dirty="0" smtClean="0"/>
              <a:t>Die gesellschaftlichen Entwicklungen prägen, welche Schwerpunkte Kunden bei </a:t>
            </a:r>
            <a:br>
              <a:rPr lang="de-DE" dirty="0" smtClean="0"/>
            </a:br>
            <a:r>
              <a:rPr lang="de-DE" dirty="0" smtClean="0"/>
              <a:t>der Nachfrage nach IKT setzen werden.</a:t>
            </a:r>
            <a:endParaRPr lang="de-AT" dirty="0" smtClean="0">
              <a:ea typeface="ＭＳ Ｐゴシック" pitchFamily="-111" charset="-128"/>
              <a:cs typeface="ＭＳ Ｐゴシック" pitchFamily="-111" charset="-128"/>
            </a:endParaRP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sz="quarter" idx="10"/>
          </p:nvPr>
        </p:nvGraphicFramePr>
        <p:xfrm>
          <a:off x="304800" y="1920241"/>
          <a:ext cx="8561388" cy="4709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3505200"/>
                <a:gridCol w="3455988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AT" sz="1300" dirty="0" smtClean="0"/>
                        <a:t>Gesell.</a:t>
                      </a:r>
                      <a:r>
                        <a:rPr lang="de-AT" sz="1300" baseline="0" dirty="0" smtClean="0"/>
                        <a:t> Entwicklung</a:t>
                      </a:r>
                      <a:endParaRPr lang="de-A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300" dirty="0" smtClean="0"/>
                        <a:t>Ausgewählte</a:t>
                      </a:r>
                      <a:r>
                        <a:rPr lang="de-AT" sz="1300" baseline="0" dirty="0" smtClean="0"/>
                        <a:t> Folge auf Kundenseite</a:t>
                      </a:r>
                      <a:endParaRPr lang="de-A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300" dirty="0" smtClean="0"/>
                        <a:t>Resultierende IKT Trends</a:t>
                      </a:r>
                      <a:endParaRPr lang="de-AT" sz="13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sz="1300" dirty="0" smtClean="0"/>
                        <a:t>Zunehmender Wettbewerb</a:t>
                      </a:r>
                      <a:endParaRPr lang="de-A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de-AT" sz="1300" dirty="0" smtClean="0"/>
                        <a:t> ‚Verwöhnte</a:t>
                      </a:r>
                      <a:r>
                        <a:rPr lang="de-AT" sz="1300" baseline="0" dirty="0" smtClean="0"/>
                        <a:t>‘ Kunden</a:t>
                      </a:r>
                      <a:endParaRPr lang="de-AT" sz="1300" dirty="0" smtClean="0"/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de-AT" sz="1300" dirty="0" smtClean="0"/>
                        <a:t> Hohes Preisbewußtsein</a:t>
                      </a:r>
                      <a:endParaRPr lang="de-A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de-AT" sz="1300" baseline="0" dirty="0" smtClean="0"/>
                        <a:t> Mehr Nutzung ‚intelligenter‘ Agenten-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software für die Kaufentscheidung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sz="1300" dirty="0" smtClean="0"/>
                        <a:t>Unsicherheit</a:t>
                      </a:r>
                      <a:endParaRPr lang="de-A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de-AT" sz="1300" baseline="0" dirty="0" smtClean="0"/>
                        <a:t> Hohes Bewußtsein für Herkunft,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Qualität und Verlässlichkeit von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Produkten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de-AT" sz="1300" dirty="0" smtClean="0"/>
                        <a:t> </a:t>
                      </a:r>
                      <a:r>
                        <a:rPr lang="de-AT" sz="1300" baseline="0" dirty="0" smtClean="0"/>
                        <a:t>Mehr Nutzung ‚intelligenter‘ Agenten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software für die Kaufentscheidung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sowie Mundpropaganda in sozialen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Netzwerken</a:t>
                      </a:r>
                      <a:endParaRPr lang="de-AT" sz="13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sz="1300" dirty="0" smtClean="0"/>
                        <a:t>Postmoderne Identitätskrise</a:t>
                      </a:r>
                      <a:endParaRPr lang="de-A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de-AT" sz="1300" dirty="0" smtClean="0"/>
                        <a:t> Hohe aber</a:t>
                      </a:r>
                      <a:r>
                        <a:rPr lang="de-AT" sz="1300" baseline="0" dirty="0" smtClean="0"/>
                        <a:t> zeitlich befristete Loyalität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geg. Diensten, die die eigene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Identität unterstützen 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de-AT" sz="1300" baseline="0" dirty="0" smtClean="0"/>
                        <a:t> Nachfrage von Diensten, die die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soziale Zugehörigkeit unterstützen</a:t>
                      </a:r>
                      <a:endParaRPr lang="de-A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de-AT" sz="1300" dirty="0" smtClean="0"/>
                        <a:t> Mehr Lifelogging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de-AT" sz="1300" baseline="0" dirty="0" smtClean="0"/>
                        <a:t> Mehr Nutzung von ICT, die die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Selbstfindung unterstützt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de-AT" sz="1300" baseline="0" dirty="0" smtClean="0"/>
                        <a:t> Aufbau von Zweitidentitäten in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virtuellen Welten</a:t>
                      </a:r>
                      <a:endParaRPr lang="de-AT" sz="13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sz="1300" dirty="0" smtClean="0"/>
                        <a:t>Beschleunigung</a:t>
                      </a:r>
                      <a:endParaRPr lang="de-A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de-AT" sz="1300" dirty="0" smtClean="0"/>
                        <a:t> Weniger Aufmerksamkeit</a:t>
                      </a:r>
                      <a:r>
                        <a:rPr lang="de-AT" sz="1300" baseline="0" dirty="0" smtClean="0"/>
                        <a:t> für die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klassische Werbung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de-AT" sz="1300" baseline="0" dirty="0" smtClean="0"/>
                        <a:t> Bedürfnis nach Rückzug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de-AT" sz="1300" baseline="0" dirty="0" smtClean="0"/>
                        <a:t> Weniger Zeit für tägl. Transaktionen</a:t>
                      </a:r>
                      <a:endParaRPr lang="de-A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de-AT" sz="1300" dirty="0" smtClean="0"/>
                        <a:t> Bedürfnis nach Zeitmanagement</a:t>
                      </a:r>
                      <a:br>
                        <a:rPr lang="de-AT" sz="1300" dirty="0" smtClean="0"/>
                      </a:br>
                      <a:r>
                        <a:rPr lang="de-AT" sz="1300" baseline="0" dirty="0" smtClean="0"/>
                        <a:t>  </a:t>
                      </a:r>
                      <a:r>
                        <a:rPr lang="de-AT" sz="1300" dirty="0" smtClean="0"/>
                        <a:t>mit Hilfe von Agenten</a:t>
                      </a:r>
                      <a:endParaRPr lang="de-AT" sz="1300" baseline="0" dirty="0" smtClean="0"/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de-AT" sz="1300" baseline="0" dirty="0" smtClean="0"/>
                        <a:t> Mehr Nutzung von Diensten ‚on-the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fly‘ (in klassischen Leerzeiten)</a:t>
                      </a:r>
                      <a:endParaRPr lang="de-AT" sz="13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sz="1300" dirty="0" smtClean="0"/>
                        <a:t>Machtstrukturen</a:t>
                      </a:r>
                      <a:endParaRPr lang="de-A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de-AT" sz="1300" baseline="0" dirty="0" smtClean="0"/>
                        <a:t> </a:t>
                      </a:r>
                      <a:r>
                        <a:rPr lang="de-AT" sz="1300" dirty="0" smtClean="0"/>
                        <a:t>Firmenverhalten </a:t>
                      </a:r>
                      <a:r>
                        <a:rPr lang="de-AT" sz="1300" baseline="0" dirty="0" smtClean="0"/>
                        <a:t>wird von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Kunden stärker hinterfragt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de-AT" sz="1300" baseline="0" dirty="0" smtClean="0"/>
                        <a:t> Nicht-ethisches Verhalten wird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stärker bestraft</a:t>
                      </a:r>
                      <a:endParaRPr lang="de-AT" sz="13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de-AT" sz="1300" dirty="0" smtClean="0"/>
                        <a:t> Nutzung ‚alternativer‘ Informations-</a:t>
                      </a:r>
                      <a:br>
                        <a:rPr lang="de-AT" sz="1300" dirty="0" smtClean="0"/>
                      </a:br>
                      <a:r>
                        <a:rPr lang="de-AT" sz="1300" baseline="0" dirty="0" smtClean="0"/>
                        <a:t>  </a:t>
                      </a:r>
                      <a:r>
                        <a:rPr lang="de-AT" sz="1300" dirty="0" smtClean="0"/>
                        <a:t>quellen zur Beurteilung von</a:t>
                      </a:r>
                      <a:br>
                        <a:rPr lang="de-AT" sz="1300" dirty="0" smtClean="0"/>
                      </a:br>
                      <a:r>
                        <a:rPr lang="de-AT" sz="1300" baseline="0" dirty="0" smtClean="0"/>
                        <a:t>  </a:t>
                      </a:r>
                      <a:r>
                        <a:rPr lang="de-AT" sz="1300" dirty="0" smtClean="0"/>
                        <a:t>Produkten und Marken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Pfeil nach rechts 5"/>
          <p:cNvSpPr/>
          <p:nvPr/>
        </p:nvSpPr>
        <p:spPr>
          <a:xfrm>
            <a:off x="1600200" y="1767841"/>
            <a:ext cx="381000" cy="33178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7" name="Pfeil nach rechts 6"/>
          <p:cNvSpPr/>
          <p:nvPr/>
        </p:nvSpPr>
        <p:spPr>
          <a:xfrm>
            <a:off x="5334000" y="1767841"/>
            <a:ext cx="381000" cy="33178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pic>
        <p:nvPicPr>
          <p:cNvPr id="8" name="Bild 7" descr="AA00273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514600"/>
            <a:ext cx="6553200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5867400" y="3429000"/>
            <a:ext cx="2286000" cy="1295400"/>
          </a:xfrm>
          <a:prstGeom prst="rect">
            <a:avLst/>
          </a:prstGeom>
          <a:noFill/>
        </p:spPr>
        <p:txBody>
          <a:bodyPr wrap="none">
            <a:prstTxWarp prst="textPlain">
              <a:avLst>
                <a:gd name="adj" fmla="val 48778"/>
              </a:avLst>
            </a:prstTxWarp>
            <a:spAutoFit/>
          </a:bodyPr>
          <a:lstStyle/>
          <a:p>
            <a:pPr algn="ctr">
              <a:defRPr/>
            </a:pPr>
            <a:r>
              <a:rPr lang="de-AT" dirty="0" smtClean="0">
                <a:latin typeface="Arial" charset="0"/>
                <a:ea typeface="ＭＳ Ｐゴシック" charset="-128"/>
                <a:cs typeface="ＭＳ Ｐゴシック" charset="-128"/>
              </a:rPr>
              <a:t>Aufbau von Zweitidentitäten</a:t>
            </a:r>
            <a:br>
              <a:rPr lang="de-AT" dirty="0" smtClean="0">
                <a:latin typeface="Arial" charset="0"/>
                <a:ea typeface="ＭＳ Ｐゴシック" charset="-128"/>
                <a:cs typeface="ＭＳ Ｐゴシック" charset="-128"/>
              </a:rPr>
            </a:br>
            <a:r>
              <a:rPr lang="de-AT" dirty="0" smtClean="0">
                <a:latin typeface="Arial" charset="0"/>
                <a:ea typeface="ＭＳ Ｐゴシック" charset="-128"/>
                <a:cs typeface="ＭＳ Ｐゴシック" charset="-128"/>
              </a:rPr>
              <a:t>in virtuellen</a:t>
            </a:r>
            <a:br>
              <a:rPr lang="de-AT" dirty="0" smtClean="0">
                <a:latin typeface="Arial" charset="0"/>
                <a:ea typeface="ＭＳ Ｐゴシック" charset="-128"/>
                <a:cs typeface="ＭＳ Ｐゴシック" charset="-128"/>
              </a:rPr>
            </a:br>
            <a:r>
              <a:rPr lang="de-AT" dirty="0" smtClean="0">
                <a:latin typeface="Arial" charset="0"/>
                <a:ea typeface="ＭＳ Ｐゴシック" charset="-128"/>
                <a:cs typeface="ＭＳ Ｐゴシック" charset="-128"/>
              </a:rPr>
              <a:t>Welten</a:t>
            </a:r>
            <a:endParaRPr lang="de-AT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ea typeface="ＭＳ Ｐゴシック" pitchFamily="-111" charset="-128"/>
                <a:cs typeface="ＭＳ Ｐゴシック" pitchFamily="-111" charset="-128"/>
              </a:rPr>
              <a:t>Virtuelle Zweitidentitäten gewinnen permanent an Bedeutung (I).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0" y="6324600"/>
            <a:ext cx="3217863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AT" dirty="0" smtClean="0"/>
              <a:t>Prof. Dr. Sarah Spiekermann</a:t>
            </a:r>
            <a:endParaRPr lang="de-AT" dirty="0"/>
          </a:p>
        </p:txBody>
      </p:sp>
      <p:pic>
        <p:nvPicPr>
          <p:cNvPr id="4" name="SecondLife_VirtuelleLiebe.mp4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09800" y="2743200"/>
            <a:ext cx="4267200" cy="3200400"/>
          </a:xfrm>
          <a:prstGeom prst="rect">
            <a:avLst/>
          </a:prstGeom>
        </p:spPr>
      </p:pic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304800" y="2133600"/>
            <a:ext cx="830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prstTxWarp prst="textNoShape">
              <a:avLst/>
            </a:prstTxWarp>
          </a:bodyPr>
          <a:lstStyle/>
          <a:p>
            <a:pPr marL="265113" indent="-265113" algn="ctr" eaLnBrk="0" hangingPunct="0">
              <a:spcAft>
                <a:spcPts val="600"/>
              </a:spcAft>
              <a:buClr>
                <a:srgbClr val="532481"/>
              </a:buClr>
              <a:buFont typeface="Wingdings" charset="2"/>
              <a:buNone/>
              <a:defRPr/>
            </a:pPr>
            <a:r>
              <a:rPr lang="de-AT" dirty="0" smtClean="0">
                <a:latin typeface="+mn-lt"/>
                <a:ea typeface="ＭＳ Ｐゴシック" pitchFamily="-110" charset="-128"/>
                <a:cs typeface="ＭＳ Ｐゴシック" pitchFamily="-110" charset="-128"/>
              </a:rPr>
              <a:t>Beispiel:</a:t>
            </a:r>
            <a:r>
              <a:rPr lang="de-AT" dirty="0" smtClean="0">
                <a:latin typeface="+mn-lt"/>
                <a:ea typeface="ＭＳ Ｐゴシック" pitchFamily="-110" charset="-128"/>
                <a:cs typeface="ＭＳ Ｐゴシック" pitchFamily="-110" charset="-128"/>
              </a:rPr>
              <a:t> Ein zweites Leben in Second Life</a:t>
            </a:r>
            <a:br>
              <a:rPr lang="de-AT" dirty="0" smtClean="0">
                <a:latin typeface="+mn-lt"/>
                <a:ea typeface="ＭＳ Ｐゴシック" pitchFamily="-110" charset="-128"/>
                <a:cs typeface="ＭＳ Ｐゴシック" pitchFamily="-110" charset="-128"/>
              </a:rPr>
            </a:br>
            <a:endParaRPr lang="de-AT" dirty="0">
              <a:latin typeface="+mn-lt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ea typeface="ＭＳ Ｐゴシック" pitchFamily="-111" charset="-128"/>
                <a:cs typeface="ＭＳ Ｐゴシック" pitchFamily="-111" charset="-128"/>
              </a:rPr>
              <a:t>Virtuelle Zweitidentitäten gewinnen permanent an Bedeutung (II).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0" y="6324600"/>
            <a:ext cx="3217863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AT" dirty="0" smtClean="0"/>
              <a:t>Prof. Dr. Sarah Spiekermann</a:t>
            </a:r>
            <a:endParaRPr lang="de-AT" dirty="0"/>
          </a:p>
        </p:txBody>
      </p:sp>
      <p:pic>
        <p:nvPicPr>
          <p:cNvPr id="31747" name="Bild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09800"/>
            <a:ext cx="3581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6" name="Rechteck 5"/>
          <p:cNvSpPr/>
          <p:nvPr/>
        </p:nvSpPr>
        <p:spPr>
          <a:xfrm>
            <a:off x="8305800" y="3429000"/>
            <a:ext cx="457200" cy="685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2200" y="3733800"/>
            <a:ext cx="3390900" cy="24003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09800" y="1905000"/>
            <a:ext cx="2322322" cy="141605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4" name="Bild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24399" y="1905000"/>
            <a:ext cx="4178339" cy="2514600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5943600" y="4419601"/>
            <a:ext cx="2993991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1,4 Milliarden (!) registrierte</a:t>
            </a:r>
            <a:br>
              <a:rPr lang="de-AT" dirty="0" smtClean="0"/>
            </a:br>
            <a:r>
              <a:rPr lang="de-AT" dirty="0" smtClean="0"/>
              <a:t>Nutzer im Herbst 2011</a:t>
            </a:r>
            <a:br>
              <a:rPr lang="de-AT" dirty="0" smtClean="0"/>
            </a:b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6-10 Stunden verbringen</a:t>
            </a:r>
            <a:br>
              <a:rPr lang="de-AT" dirty="0" smtClean="0"/>
            </a:br>
            <a:r>
              <a:rPr lang="de-AT" dirty="0" smtClean="0"/>
              <a:t>Spieler im Durchschnitt pro</a:t>
            </a:r>
            <a:br>
              <a:rPr lang="de-AT" dirty="0" smtClean="0"/>
            </a:br>
            <a:r>
              <a:rPr lang="de-AT" dirty="0" smtClean="0"/>
              <a:t>Woche im Spiel</a:t>
            </a:r>
            <a:br>
              <a:rPr lang="de-AT" dirty="0" smtClean="0"/>
            </a:b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 </a:t>
            </a:r>
            <a:endParaRPr lang="de-A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el 1"/>
          <p:cNvSpPr>
            <a:spLocks noGrp="1"/>
          </p:cNvSpPr>
          <p:nvPr>
            <p:ph type="title"/>
          </p:nvPr>
        </p:nvSpPr>
        <p:spPr>
          <a:xfrm>
            <a:off x="465138" y="381000"/>
            <a:ext cx="6469062" cy="1143000"/>
          </a:xfrm>
        </p:spPr>
        <p:txBody>
          <a:bodyPr/>
          <a:lstStyle/>
          <a:p>
            <a:r>
              <a:rPr lang="de-DE" dirty="0" smtClean="0"/>
              <a:t>Die gesellschaftlichen Entwicklungen prägen, welche Schwerpunkte Kunden bei </a:t>
            </a:r>
            <a:br>
              <a:rPr lang="de-DE" dirty="0" smtClean="0"/>
            </a:br>
            <a:r>
              <a:rPr lang="de-DE" dirty="0" smtClean="0"/>
              <a:t>der Nachfrage nach IKT setzen werden.</a:t>
            </a:r>
            <a:endParaRPr lang="de-AT" dirty="0" smtClean="0">
              <a:ea typeface="ＭＳ Ｐゴシック" pitchFamily="-111" charset="-128"/>
              <a:cs typeface="ＭＳ Ｐゴシック" pitchFamily="-111" charset="-128"/>
            </a:endParaRP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sz="quarter" idx="10"/>
          </p:nvPr>
        </p:nvGraphicFramePr>
        <p:xfrm>
          <a:off x="304800" y="1920241"/>
          <a:ext cx="8561388" cy="4709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3505200"/>
                <a:gridCol w="3455988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AT" sz="1300" dirty="0" smtClean="0"/>
                        <a:t>Gesell.</a:t>
                      </a:r>
                      <a:r>
                        <a:rPr lang="de-AT" sz="1300" baseline="0" dirty="0" smtClean="0"/>
                        <a:t> Entwicklung</a:t>
                      </a:r>
                      <a:endParaRPr lang="de-A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300" dirty="0" smtClean="0"/>
                        <a:t>Ausgewählte</a:t>
                      </a:r>
                      <a:r>
                        <a:rPr lang="de-AT" sz="1300" baseline="0" dirty="0" smtClean="0"/>
                        <a:t> Folge auf Kundenseite</a:t>
                      </a:r>
                      <a:endParaRPr lang="de-A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300" dirty="0" smtClean="0"/>
                        <a:t>Resultierende IKT Trends</a:t>
                      </a:r>
                      <a:endParaRPr lang="de-AT" sz="13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sz="1300" dirty="0" smtClean="0"/>
                        <a:t>Zunehmender Wettbewerb</a:t>
                      </a:r>
                      <a:endParaRPr lang="de-A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de-AT" sz="1300" dirty="0" smtClean="0"/>
                        <a:t> ‚Verwöhnte</a:t>
                      </a:r>
                      <a:r>
                        <a:rPr lang="de-AT" sz="1300" baseline="0" dirty="0" smtClean="0"/>
                        <a:t>‘ Kunden</a:t>
                      </a:r>
                      <a:endParaRPr lang="de-AT" sz="1300" dirty="0" smtClean="0"/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de-AT" sz="1300" dirty="0" smtClean="0"/>
                        <a:t> Hohes Preisbewußtsein</a:t>
                      </a:r>
                      <a:endParaRPr lang="de-A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de-AT" sz="1300" baseline="0" dirty="0" smtClean="0"/>
                        <a:t> Mehr Nutzung ‚intelligenter‘ Agenten-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software für die Kaufentscheidung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sz="1300" dirty="0" smtClean="0"/>
                        <a:t>Unsicherheit</a:t>
                      </a:r>
                      <a:endParaRPr lang="de-A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de-AT" sz="1300" baseline="0" dirty="0" smtClean="0"/>
                        <a:t> Hohes Bewußtsein für Herkunft,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Qualität und Verlässlichkeit von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Produkten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de-AT" sz="1300" dirty="0" smtClean="0"/>
                        <a:t> </a:t>
                      </a:r>
                      <a:r>
                        <a:rPr lang="de-AT" sz="1300" baseline="0" dirty="0" smtClean="0"/>
                        <a:t>Mehr Nutzung ‚intelligenter‘ Agenten-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software für die Kaufentscheidung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sowie Mundpropaganda in sozialen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Netzwerken</a:t>
                      </a:r>
                      <a:endParaRPr lang="de-AT" sz="13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sz="1300" dirty="0" smtClean="0"/>
                        <a:t>Postmoderne Identitätskrise</a:t>
                      </a:r>
                      <a:endParaRPr lang="de-A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de-AT" sz="1300" dirty="0" smtClean="0"/>
                        <a:t> Hohe aber</a:t>
                      </a:r>
                      <a:r>
                        <a:rPr lang="de-AT" sz="1300" baseline="0" dirty="0" smtClean="0"/>
                        <a:t> zeitlich befristete Loyalität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geg. Diensten, die die eigene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Identität unterstützen 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de-AT" sz="1300" baseline="0" dirty="0" smtClean="0"/>
                        <a:t> Nachfrage von Diensten, die die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soziale Zugehörigkeit unterstützen</a:t>
                      </a:r>
                      <a:endParaRPr lang="de-A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de-AT" sz="1300" dirty="0" smtClean="0"/>
                        <a:t> Mehr Lifelogging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de-AT" sz="1300" baseline="0" dirty="0" smtClean="0"/>
                        <a:t> Mehr Nutzung von IKT, die die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Selbstfindung unterstützt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de-AT" sz="1300" baseline="0" dirty="0" smtClean="0"/>
                        <a:t> Weiteres Wachstum virtueller Welten</a:t>
                      </a:r>
                      <a:endParaRPr lang="de-AT" sz="13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sz="1300" dirty="0" smtClean="0"/>
                        <a:t>Beschleunigung</a:t>
                      </a:r>
                      <a:endParaRPr lang="de-A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de-AT" sz="1300" dirty="0" smtClean="0"/>
                        <a:t> Weniger Aufmerksamkeit</a:t>
                      </a:r>
                      <a:r>
                        <a:rPr lang="de-AT" sz="1300" baseline="0" dirty="0" smtClean="0"/>
                        <a:t> für die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klassische Werbung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de-AT" sz="1300" baseline="0" dirty="0" smtClean="0"/>
                        <a:t> Bedürfnis nach Rückzug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de-AT" sz="1300" baseline="0" dirty="0" smtClean="0"/>
                        <a:t> Weniger Zeit für tägl. Transaktionen</a:t>
                      </a:r>
                      <a:endParaRPr lang="de-A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de-AT" sz="1300" dirty="0" smtClean="0"/>
                        <a:t> Bedürfnis nach Zeitmanagement</a:t>
                      </a:r>
                      <a:br>
                        <a:rPr lang="de-AT" sz="1300" dirty="0" smtClean="0"/>
                      </a:br>
                      <a:r>
                        <a:rPr lang="de-AT" sz="1300" baseline="0" dirty="0" smtClean="0"/>
                        <a:t>  </a:t>
                      </a:r>
                      <a:r>
                        <a:rPr lang="de-AT" sz="1300" dirty="0" smtClean="0"/>
                        <a:t>mit Hilfe von Agenten</a:t>
                      </a:r>
                      <a:endParaRPr lang="de-AT" sz="1300" baseline="0" dirty="0" smtClean="0"/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de-AT" sz="1300" baseline="0" dirty="0" smtClean="0"/>
                        <a:t> Mehr Nutzung von Diensten ‚on-the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fly‘ (in klassischen Leerzeiten)</a:t>
                      </a:r>
                      <a:endParaRPr lang="de-AT" sz="13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sz="1300" dirty="0" smtClean="0"/>
                        <a:t>Machtstrukturen</a:t>
                      </a:r>
                      <a:endParaRPr lang="de-A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de-AT" sz="1300" baseline="0" dirty="0" smtClean="0"/>
                        <a:t> </a:t>
                      </a:r>
                      <a:r>
                        <a:rPr lang="de-AT" sz="1300" dirty="0" smtClean="0"/>
                        <a:t>Firmenverhalten </a:t>
                      </a:r>
                      <a:r>
                        <a:rPr lang="de-AT" sz="1300" baseline="0" dirty="0" smtClean="0"/>
                        <a:t>wird von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Kunden stärker hinterfragt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de-AT" sz="1300" baseline="0" dirty="0" smtClean="0"/>
                        <a:t> Nicht-ethisches Verhalten wird</a:t>
                      </a:r>
                      <a:br>
                        <a:rPr lang="de-AT" sz="1300" baseline="0" dirty="0" smtClean="0"/>
                      </a:br>
                      <a:r>
                        <a:rPr lang="de-AT" sz="1300" baseline="0" dirty="0" smtClean="0"/>
                        <a:t>  stärker bestraft</a:t>
                      </a:r>
                      <a:endParaRPr lang="de-AT" sz="13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de-AT" sz="1300" dirty="0" smtClean="0"/>
                        <a:t> Nutzung ‚alternativer‘ Informations-</a:t>
                      </a:r>
                      <a:br>
                        <a:rPr lang="de-AT" sz="1300" dirty="0" smtClean="0"/>
                      </a:br>
                      <a:r>
                        <a:rPr lang="de-AT" sz="1300" baseline="0" dirty="0" smtClean="0"/>
                        <a:t>  </a:t>
                      </a:r>
                      <a:r>
                        <a:rPr lang="de-AT" sz="1300" dirty="0" smtClean="0"/>
                        <a:t>quellen zur Beurteilung von</a:t>
                      </a:r>
                      <a:br>
                        <a:rPr lang="de-AT" sz="1300" dirty="0" smtClean="0"/>
                      </a:br>
                      <a:r>
                        <a:rPr lang="de-AT" sz="1300" baseline="0" dirty="0" smtClean="0"/>
                        <a:t>  </a:t>
                      </a:r>
                      <a:r>
                        <a:rPr lang="de-AT" sz="1300" dirty="0" smtClean="0"/>
                        <a:t>Produkten und Marken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Pfeil nach rechts 5"/>
          <p:cNvSpPr/>
          <p:nvPr/>
        </p:nvSpPr>
        <p:spPr>
          <a:xfrm>
            <a:off x="1600200" y="1767841"/>
            <a:ext cx="381000" cy="33178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7" name="Pfeil nach rechts 6"/>
          <p:cNvSpPr/>
          <p:nvPr/>
        </p:nvSpPr>
        <p:spPr>
          <a:xfrm>
            <a:off x="5334000" y="1767841"/>
            <a:ext cx="381000" cy="33178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pic>
        <p:nvPicPr>
          <p:cNvPr id="8" name="Bild 7" descr="AA00273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765425"/>
            <a:ext cx="6553200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5715000" y="3679825"/>
            <a:ext cx="2286000" cy="1295400"/>
          </a:xfrm>
          <a:prstGeom prst="rect">
            <a:avLst/>
          </a:prstGeom>
          <a:noFill/>
        </p:spPr>
        <p:txBody>
          <a:bodyPr wrap="none">
            <a:prstTxWarp prst="textPlain">
              <a:avLst>
                <a:gd name="adj" fmla="val 48778"/>
              </a:avLst>
            </a:prstTxWarp>
            <a:spAutoFit/>
          </a:bodyPr>
          <a:lstStyle/>
          <a:p>
            <a:pPr algn="ctr">
              <a:defRPr/>
            </a:pPr>
            <a:r>
              <a:rPr lang="de-AT" dirty="0" smtClean="0">
                <a:latin typeface="Arial" charset="0"/>
                <a:ea typeface="ＭＳ Ｐゴシック" charset="-128"/>
                <a:cs typeface="ＭＳ Ｐゴシック" charset="-128"/>
              </a:rPr>
              <a:t>Mehr Nutzung </a:t>
            </a:r>
            <a:br>
              <a:rPr lang="de-AT" dirty="0" smtClean="0">
                <a:latin typeface="Arial" charset="0"/>
                <a:ea typeface="ＭＳ Ｐゴシック" charset="-128"/>
                <a:cs typeface="ＭＳ Ｐゴシック" charset="-128"/>
              </a:rPr>
            </a:br>
            <a:r>
              <a:rPr lang="de-AT" dirty="0" smtClean="0">
                <a:latin typeface="Arial" charset="0"/>
                <a:ea typeface="ＭＳ Ｐゴシック" charset="-128"/>
                <a:cs typeface="ＭＳ Ｐゴシック" charset="-128"/>
              </a:rPr>
              <a:t>von IKT, die die</a:t>
            </a:r>
            <a:br>
              <a:rPr lang="de-AT" dirty="0" smtClean="0">
                <a:latin typeface="Arial" charset="0"/>
                <a:ea typeface="ＭＳ Ｐゴシック" charset="-128"/>
                <a:cs typeface="ＭＳ Ｐゴシック" charset="-128"/>
              </a:rPr>
            </a:br>
            <a:r>
              <a:rPr lang="de-AT" dirty="0" smtClean="0">
                <a:latin typeface="Arial" charset="0"/>
                <a:ea typeface="ＭＳ Ｐゴシック" charset="-128"/>
                <a:cs typeface="ＭＳ Ｐゴシック" charset="-128"/>
              </a:rPr>
              <a:t>Selbstfindung</a:t>
            </a:r>
            <a:br>
              <a:rPr lang="de-AT" dirty="0" smtClean="0">
                <a:latin typeface="Arial" charset="0"/>
                <a:ea typeface="ＭＳ Ｐゴシック" charset="-128"/>
                <a:cs typeface="ＭＳ Ｐゴシック" charset="-128"/>
              </a:rPr>
            </a:br>
            <a:r>
              <a:rPr lang="de-AT" dirty="0" smtClean="0">
                <a:latin typeface="Arial" charset="0"/>
                <a:ea typeface="ＭＳ Ｐゴシック" charset="-128"/>
                <a:cs typeface="ＭＳ Ｐゴシック" charset="-128"/>
              </a:rPr>
              <a:t>unterstützt</a:t>
            </a:r>
            <a:endParaRPr lang="de-AT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el 1"/>
          <p:cNvSpPr>
            <a:spLocks noGrp="1"/>
          </p:cNvSpPr>
          <p:nvPr>
            <p:ph type="title"/>
          </p:nvPr>
        </p:nvSpPr>
        <p:spPr>
          <a:xfrm>
            <a:off x="461963" y="430213"/>
            <a:ext cx="6270625" cy="1143000"/>
          </a:xfrm>
        </p:spPr>
        <p:txBody>
          <a:bodyPr/>
          <a:lstStyle/>
          <a:p>
            <a:r>
              <a:rPr lang="de-AT" dirty="0" smtClean="0">
                <a:ea typeface="ＭＳ Ｐゴシック" pitchFamily="-111" charset="-128"/>
                <a:cs typeface="ＭＳ Ｐゴシック" pitchFamily="-111" charset="-128"/>
              </a:rPr>
              <a:t>Es wird immer mehr IKT genutzt werden, um sich selbst, die eigene Vergangenheit und das eigene Wesen zu verstehen (I). </a:t>
            </a:r>
          </a:p>
        </p:txBody>
      </p:sp>
      <p:sp>
        <p:nvSpPr>
          <p:cNvPr id="72707" name="Inhaltsplatzhalter 2"/>
          <p:cNvSpPr>
            <a:spLocks noGrp="1"/>
          </p:cNvSpPr>
          <p:nvPr>
            <p:ph idx="1"/>
          </p:nvPr>
        </p:nvSpPr>
        <p:spPr>
          <a:xfrm>
            <a:off x="461963" y="1920875"/>
            <a:ext cx="7669212" cy="4383088"/>
          </a:xfrm>
        </p:spPr>
        <p:txBody>
          <a:bodyPr/>
          <a:lstStyle/>
          <a:p>
            <a:endParaRPr lang="de-DE" dirty="0" smtClean="0">
              <a:ea typeface="ＭＳ Ｐゴシック" pitchFamily="-111" charset="-128"/>
              <a:cs typeface="ＭＳ Ｐゴシック" pitchFamily="-111" charset="-128"/>
            </a:endParaRPr>
          </a:p>
          <a:p>
            <a:endParaRPr lang="de-AT" dirty="0" smtClean="0"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228600" y="2057400"/>
            <a:ext cx="830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prstTxWarp prst="textNoShape">
              <a:avLst/>
            </a:prstTxWarp>
          </a:bodyPr>
          <a:lstStyle/>
          <a:p>
            <a:pPr marL="265113" indent="-265113" algn="ctr" eaLnBrk="0" hangingPunct="0">
              <a:spcAft>
                <a:spcPts val="600"/>
              </a:spcAft>
              <a:buClr>
                <a:srgbClr val="532481"/>
              </a:buClr>
              <a:buFont typeface="Wingdings" charset="2"/>
              <a:buNone/>
              <a:defRPr/>
            </a:pPr>
            <a:r>
              <a:rPr lang="de-AT" dirty="0" smtClean="0">
                <a:latin typeface="+mn-lt"/>
                <a:ea typeface="ＭＳ Ｐゴシック" pitchFamily="-110" charset="-128"/>
                <a:cs typeface="ＭＳ Ｐゴシック" pitchFamily="-110" charset="-128"/>
              </a:rPr>
              <a:t>Beispiel: Die ersten 2 Jahre eines Lebens...</a:t>
            </a:r>
            <a:br>
              <a:rPr lang="de-AT" dirty="0" smtClean="0">
                <a:latin typeface="+mn-lt"/>
                <a:ea typeface="ＭＳ Ｐゴシック" pitchFamily="-110" charset="-128"/>
                <a:cs typeface="ＭＳ Ｐゴシック" pitchFamily="-110" charset="-128"/>
              </a:rPr>
            </a:br>
            <a:endParaRPr lang="de-AT" dirty="0">
              <a:latin typeface="+mn-lt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457200" y="6324600"/>
            <a:ext cx="3217863" cy="365125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AT" dirty="0" smtClean="0"/>
              <a:t>Prof. Dr. Sarah Spiekermann</a:t>
            </a:r>
            <a:endParaRPr lang="de-AT" dirty="0"/>
          </a:p>
        </p:txBody>
      </p:sp>
      <p:pic>
        <p:nvPicPr>
          <p:cNvPr id="72710" name="Picture 6" descr="/Users/sarahspiekermann/Documents/Präsentationen/2011/WU Competence Day/Filme/shorts/DebRoy_2011_short-cut.mp4">
            <a:hlinkClick r:id="" action="ppaction://media"/>
          </p:cNvPr>
          <p:cNvPicPr/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2667000"/>
            <a:ext cx="5503863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27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27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7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2710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el 1"/>
          <p:cNvSpPr>
            <a:spLocks noGrp="1"/>
          </p:cNvSpPr>
          <p:nvPr>
            <p:ph type="title"/>
          </p:nvPr>
        </p:nvSpPr>
        <p:spPr>
          <a:xfrm>
            <a:off x="461963" y="430213"/>
            <a:ext cx="6270625" cy="1143000"/>
          </a:xfrm>
        </p:spPr>
        <p:txBody>
          <a:bodyPr/>
          <a:lstStyle/>
          <a:p>
            <a:r>
              <a:rPr lang="de-AT" dirty="0" smtClean="0">
                <a:ea typeface="ＭＳ Ｐゴシック" pitchFamily="-111" charset="-128"/>
                <a:cs typeface="ＭＳ Ｐゴシック" pitchFamily="-111" charset="-128"/>
              </a:rPr>
              <a:t>Es wird immer mehr IKT genutzt werden, um sich selbst, die eigene Vergangenheit und das eigene Wesen zu verstehen (II).</a:t>
            </a:r>
          </a:p>
        </p:txBody>
      </p:sp>
      <p:sp>
        <p:nvSpPr>
          <p:cNvPr id="74755" name="Inhaltsplatzhalter 2"/>
          <p:cNvSpPr>
            <a:spLocks noGrp="1"/>
          </p:cNvSpPr>
          <p:nvPr>
            <p:ph idx="1"/>
          </p:nvPr>
        </p:nvSpPr>
        <p:spPr>
          <a:xfrm>
            <a:off x="461963" y="1997075"/>
            <a:ext cx="7669212" cy="4383088"/>
          </a:xfrm>
        </p:spPr>
        <p:txBody>
          <a:bodyPr/>
          <a:lstStyle/>
          <a:p>
            <a:endParaRPr lang="de-DE" smtClean="0">
              <a:ea typeface="ＭＳ Ｐゴシック" pitchFamily="-111" charset="-128"/>
              <a:cs typeface="ＭＳ Ｐゴシック" pitchFamily="-111" charset="-128"/>
            </a:endParaRPr>
          </a:p>
          <a:p>
            <a:endParaRPr lang="de-AT" smtClean="0"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228600" y="2057400"/>
            <a:ext cx="830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prstTxWarp prst="textNoShape">
              <a:avLst/>
            </a:prstTxWarp>
          </a:bodyPr>
          <a:lstStyle/>
          <a:p>
            <a:pPr marL="265113" indent="-265113" algn="ctr" eaLnBrk="0" hangingPunct="0">
              <a:spcAft>
                <a:spcPts val="600"/>
              </a:spcAft>
              <a:buClr>
                <a:srgbClr val="532481"/>
              </a:buClr>
              <a:buFont typeface="Wingdings" charset="2"/>
              <a:buNone/>
              <a:defRPr/>
            </a:pPr>
            <a:r>
              <a:rPr lang="de-AT" dirty="0" smtClean="0">
                <a:latin typeface="+mn-lt"/>
                <a:ea typeface="ＭＳ Ｐゴシック" pitchFamily="-110" charset="-128"/>
                <a:cs typeface="ＭＳ Ｐゴシック" pitchFamily="-110" charset="-128"/>
              </a:rPr>
              <a:t>Beispiel 2: Was denke ich und träume ich?</a:t>
            </a:r>
            <a:endParaRPr lang="de-AT" dirty="0">
              <a:latin typeface="+mn-lt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838200" y="5943600"/>
            <a:ext cx="7086600" cy="4572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9" name="Rechteck 8"/>
          <p:cNvSpPr/>
          <p:nvPr/>
        </p:nvSpPr>
        <p:spPr>
          <a:xfrm>
            <a:off x="1447800" y="2667000"/>
            <a:ext cx="5937250" cy="323373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457200" y="6324600"/>
            <a:ext cx="3217863" cy="365125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AT" dirty="0" smtClean="0"/>
              <a:t>Prof. Dr. Sarah Spiekermann</a:t>
            </a:r>
            <a:endParaRPr lang="de-AT" dirty="0"/>
          </a:p>
        </p:txBody>
      </p:sp>
      <p:pic>
        <p:nvPicPr>
          <p:cNvPr id="74760" name="Picture 8" descr="/Users/sarahspiekermann/Documents/Präsentationen/2011/WU Competence Day/Filme/Reconstruction from brain activity.mp4">
            <a:hlinkClick r:id="" action="ppaction://media"/>
          </p:cNvPr>
          <p:cNvPicPr/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743200"/>
            <a:ext cx="5867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7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47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6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4760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72" y="381000"/>
            <a:ext cx="6280165" cy="1143000"/>
          </a:xfrm>
        </p:spPr>
        <p:txBody>
          <a:bodyPr/>
          <a:lstStyle/>
          <a:p>
            <a:r>
              <a:rPr lang="de-AT" dirty="0" smtClean="0"/>
              <a:t>Am Institut für BWL &amp; WI beschäftigen wir uns mit der Frage, </a:t>
            </a:r>
            <a:r>
              <a:rPr lang="de-AT" i="1" dirty="0" smtClean="0"/>
              <a:t>wie</a:t>
            </a:r>
            <a:r>
              <a:rPr lang="de-AT" dirty="0" smtClean="0"/>
              <a:t> solche Technologien </a:t>
            </a:r>
            <a:r>
              <a:rPr lang="de-AT" i="1" dirty="0" smtClean="0"/>
              <a:t>nutzerfreundlich</a:t>
            </a:r>
            <a:r>
              <a:rPr lang="de-AT" dirty="0" smtClean="0"/>
              <a:t> und </a:t>
            </a:r>
            <a:r>
              <a:rPr lang="de-AT" i="1" dirty="0" smtClean="0"/>
              <a:t>ethisch vertretbar </a:t>
            </a:r>
            <a:r>
              <a:rPr lang="de-AT" dirty="0" smtClean="0"/>
              <a:t>gebaut werden sollten.</a:t>
            </a:r>
            <a:endParaRPr lang="de-AT" dirty="0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905000"/>
            <a:ext cx="6436760" cy="4546600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3048000"/>
            <a:ext cx="2170129" cy="2159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1"/>
          <p:cNvSpPr>
            <a:spLocks noGrp="1"/>
          </p:cNvSpPr>
          <p:nvPr>
            <p:ph type="title"/>
          </p:nvPr>
        </p:nvSpPr>
        <p:spPr>
          <a:xfrm>
            <a:off x="465138" y="430213"/>
            <a:ext cx="6280150" cy="1143000"/>
          </a:xfrm>
        </p:spPr>
        <p:txBody>
          <a:bodyPr/>
          <a:lstStyle/>
          <a:p>
            <a:r>
              <a:rPr lang="de-AT" dirty="0" smtClean="0">
                <a:ea typeface="ＭＳ Ｐゴシック" pitchFamily="-111" charset="-128"/>
                <a:cs typeface="ＭＳ Ｐゴシック" pitchFamily="-111" charset="-128"/>
              </a:rPr>
              <a:t>Ich könnte Ihnen erzählen, dass die Welt zum allgegenwärtigen Display wird,...</a:t>
            </a:r>
          </a:p>
        </p:txBody>
      </p:sp>
      <p:sp>
        <p:nvSpPr>
          <p:cNvPr id="39939" name="Textfeld 13"/>
          <p:cNvSpPr txBox="1">
            <a:spLocks noChangeArrowheads="1"/>
          </p:cNvSpPr>
          <p:nvPr/>
        </p:nvSpPr>
        <p:spPr bwMode="auto">
          <a:xfrm>
            <a:off x="685800" y="4038600"/>
            <a:ext cx="36426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400" b="1" dirty="0" smtClean="0"/>
              <a:t>Adaptive Werbung im öffentlichen Raum</a:t>
            </a:r>
            <a:endParaRPr lang="de-DE" sz="1400" b="1" dirty="0"/>
          </a:p>
        </p:txBody>
      </p:sp>
      <p:pic>
        <p:nvPicPr>
          <p:cNvPr id="38916" name="Bild 1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950" y="1905000"/>
            <a:ext cx="3505200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39941" name="Textfeld 13"/>
          <p:cNvSpPr txBox="1">
            <a:spLocks noChangeArrowheads="1"/>
          </p:cNvSpPr>
          <p:nvPr/>
        </p:nvSpPr>
        <p:spPr bwMode="auto">
          <a:xfrm>
            <a:off x="5638800" y="4038600"/>
            <a:ext cx="20569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400" b="1" dirty="0" smtClean="0"/>
              <a:t>Bildschirme zu Hause</a:t>
            </a:r>
            <a:endParaRPr lang="de-DE" sz="1400" b="1" dirty="0"/>
          </a:p>
        </p:txBody>
      </p:sp>
      <p:pic>
        <p:nvPicPr>
          <p:cNvPr id="38918" name="Picture 8" descr="AmbientDisplay_Bab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4750" y="1905000"/>
            <a:ext cx="3048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10" name="Rechteck 9"/>
          <p:cNvSpPr/>
          <p:nvPr/>
        </p:nvSpPr>
        <p:spPr>
          <a:xfrm>
            <a:off x="3917950" y="1828800"/>
            <a:ext cx="1219200" cy="22098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pic>
        <p:nvPicPr>
          <p:cNvPr id="38920" name="Picture 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7150" y="4495800"/>
            <a:ext cx="2881313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38921" name="Bild 1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950" y="4495800"/>
            <a:ext cx="31242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el 1"/>
          <p:cNvSpPr>
            <a:spLocks noGrp="1"/>
          </p:cNvSpPr>
          <p:nvPr>
            <p:ph type="title"/>
          </p:nvPr>
        </p:nvSpPr>
        <p:spPr>
          <a:xfrm>
            <a:off x="465138" y="430213"/>
            <a:ext cx="6280150" cy="1143000"/>
          </a:xfrm>
        </p:spPr>
        <p:txBody>
          <a:bodyPr/>
          <a:lstStyle/>
          <a:p>
            <a:r>
              <a:rPr lang="de-AT" dirty="0" smtClean="0">
                <a:ea typeface="ＭＳ Ｐゴシック" pitchFamily="-111" charset="-128"/>
                <a:cs typeface="ＭＳ Ｐゴシック" pitchFamily="-111" charset="-128"/>
              </a:rPr>
              <a:t>... dass die Welt ein virtuelles ‚Overlay‘ bekommt, ...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150" y="2133600"/>
            <a:ext cx="3927475" cy="2206625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7950" y="2133600"/>
            <a:ext cx="3098800" cy="18288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06550" y="3733800"/>
            <a:ext cx="3357563" cy="255905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40966" name="Bild 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7950" y="4191000"/>
            <a:ext cx="334645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6324600" y="6324600"/>
            <a:ext cx="11588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050" dirty="0">
                <a:latin typeface="Arial" charset="0"/>
                <a:ea typeface="ＭＳ Ｐゴシック" charset="-128"/>
                <a:cs typeface="ＭＳ Ｐゴシック" charset="-128"/>
              </a:rPr>
              <a:t>Google </a:t>
            </a:r>
            <a:r>
              <a:rPr lang="de-DE" sz="1050" dirty="0" err="1">
                <a:latin typeface="Arial" charset="0"/>
                <a:ea typeface="ＭＳ Ｐゴシック" charset="-128"/>
                <a:cs typeface="ＭＳ Ｐゴシック" charset="-128"/>
              </a:rPr>
              <a:t>Goggles</a:t>
            </a:r>
            <a:endParaRPr lang="de-AT" sz="105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667000" y="6324600"/>
            <a:ext cx="11207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050" dirty="0" err="1">
                <a:latin typeface="Arial" charset="0"/>
                <a:ea typeface="ＭＳ Ｐゴシック" charset="-128"/>
                <a:cs typeface="ＭＳ Ｐゴシック" charset="-128"/>
              </a:rPr>
              <a:t>www.layar.com</a:t>
            </a:r>
            <a:endParaRPr lang="de-AT" sz="105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457200" y="6324600"/>
            <a:ext cx="3217863" cy="365125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AT" dirty="0" smtClean="0"/>
              <a:t>Prof. Dr. Sarah Spiekermann</a:t>
            </a:r>
            <a:endParaRPr lang="de-A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el 1"/>
          <p:cNvSpPr>
            <a:spLocks noGrp="1"/>
          </p:cNvSpPr>
          <p:nvPr>
            <p:ph type="title"/>
          </p:nvPr>
        </p:nvSpPr>
        <p:spPr>
          <a:xfrm>
            <a:off x="465138" y="430213"/>
            <a:ext cx="6280150" cy="1143000"/>
          </a:xfrm>
        </p:spPr>
        <p:txBody>
          <a:bodyPr/>
          <a:lstStyle/>
          <a:p>
            <a:r>
              <a:rPr lang="de-AT" dirty="0" smtClean="0">
                <a:ea typeface="ＭＳ Ｐゴシック" pitchFamily="-111" charset="-128"/>
                <a:cs typeface="ＭＳ Ｐゴシック" pitchFamily="-111" charset="-128"/>
              </a:rPr>
              <a:t>... und dass immer mehr Produkte einen zusätzlichen Nutzen in IKT suchen werden.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4343400"/>
            <a:ext cx="2133600" cy="21336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43012" name="Textfeld 9"/>
          <p:cNvSpPr txBox="1">
            <a:spLocks noChangeArrowheads="1"/>
          </p:cNvSpPr>
          <p:nvPr/>
        </p:nvSpPr>
        <p:spPr bwMode="auto">
          <a:xfrm>
            <a:off x="5638800" y="6477000"/>
            <a:ext cx="13906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000"/>
              <a:t>www.reactable.com</a:t>
            </a:r>
            <a:endParaRPr lang="de-AT" sz="1000"/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1905000"/>
            <a:ext cx="3200400" cy="21082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43014" name="Textfeld 12"/>
          <p:cNvSpPr txBox="1">
            <a:spLocks noChangeArrowheads="1"/>
          </p:cNvSpPr>
          <p:nvPr/>
        </p:nvSpPr>
        <p:spPr bwMode="auto">
          <a:xfrm>
            <a:off x="3352800" y="4876800"/>
            <a:ext cx="17748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100"/>
              <a:t>www.digitaljewellery.com</a:t>
            </a:r>
            <a:endParaRPr lang="de-AT" sz="1100"/>
          </a:p>
        </p:txBody>
      </p:sp>
      <p:sp>
        <p:nvSpPr>
          <p:cNvPr id="14" name="Textfeld 13"/>
          <p:cNvSpPr txBox="1"/>
          <p:nvPr/>
        </p:nvSpPr>
        <p:spPr>
          <a:xfrm>
            <a:off x="5943600" y="4038600"/>
            <a:ext cx="2090738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050" dirty="0" err="1">
                <a:latin typeface="Arial" charset="0"/>
                <a:ea typeface="ＭＳ Ｐゴシック" charset="-128"/>
                <a:cs typeface="ＭＳ Ｐゴシック" charset="-128"/>
              </a:rPr>
              <a:t>www.createartandtechnology.de</a:t>
            </a:r>
            <a:endParaRPr lang="de-AT" sz="105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199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300" y="2133600"/>
            <a:ext cx="25781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2" name="Bild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71800" y="2819400"/>
            <a:ext cx="2708275" cy="203835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Wir gehen oft davon aus, dass die vorhandene Technik bestimmt, was kommt.</a:t>
            </a:r>
            <a:endParaRPr lang="de-DE" dirty="0"/>
          </a:p>
        </p:txBody>
      </p:sp>
      <p:sp>
        <p:nvSpPr>
          <p:cNvPr id="18436" name="AutoShape 5"/>
          <p:cNvSpPr>
            <a:spLocks noChangeArrowheads="1"/>
          </p:cNvSpPr>
          <p:nvPr/>
        </p:nvSpPr>
        <p:spPr bwMode="auto">
          <a:xfrm>
            <a:off x="3429001" y="2057400"/>
            <a:ext cx="1904999" cy="1981200"/>
          </a:xfrm>
          <a:prstGeom prst="irregularSeal1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de-AT" dirty="0" smtClean="0"/>
              <a:t>Einbettung von </a:t>
            </a:r>
            <a:br>
              <a:rPr lang="de-AT" dirty="0" smtClean="0"/>
            </a:br>
            <a:r>
              <a:rPr lang="de-AT" dirty="0" smtClean="0"/>
              <a:t>Technik in </a:t>
            </a:r>
            <a:br>
              <a:rPr lang="de-AT" dirty="0" smtClean="0"/>
            </a:br>
            <a:r>
              <a:rPr lang="de-AT" dirty="0" smtClean="0"/>
              <a:t>Märkte </a:t>
            </a:r>
            <a:endParaRPr lang="de-AT" dirty="0"/>
          </a:p>
        </p:txBody>
      </p:sp>
      <p:sp>
        <p:nvSpPr>
          <p:cNvPr id="18437" name="AutoShape 6"/>
          <p:cNvSpPr>
            <a:spLocks noChangeArrowheads="1"/>
          </p:cNvSpPr>
          <p:nvPr/>
        </p:nvSpPr>
        <p:spPr bwMode="auto">
          <a:xfrm>
            <a:off x="457200" y="2057400"/>
            <a:ext cx="2665413" cy="1728788"/>
          </a:xfrm>
          <a:prstGeom prst="rightArrow">
            <a:avLst>
              <a:gd name="adj1" fmla="val 50000"/>
              <a:gd name="adj2" fmla="val 38545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de-DE" dirty="0"/>
              <a:t>  </a:t>
            </a:r>
            <a:r>
              <a:rPr lang="de-DE" dirty="0" smtClean="0"/>
              <a:t>Technik-</a:t>
            </a:r>
            <a:br>
              <a:rPr lang="de-DE" dirty="0" smtClean="0"/>
            </a:br>
            <a:r>
              <a:rPr lang="de-DE" dirty="0" err="1" smtClean="0"/>
              <a:t>determinismus</a:t>
            </a:r>
            <a:endParaRPr lang="de-DE" dirty="0"/>
          </a:p>
        </p:txBody>
      </p:sp>
      <p:sp>
        <p:nvSpPr>
          <p:cNvPr id="18438" name="AutoShape 7"/>
          <p:cNvSpPr>
            <a:spLocks noChangeArrowheads="1"/>
          </p:cNvSpPr>
          <p:nvPr/>
        </p:nvSpPr>
        <p:spPr bwMode="auto">
          <a:xfrm flipH="1">
            <a:off x="5562600" y="2057400"/>
            <a:ext cx="2881312" cy="1728787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de-DE" dirty="0"/>
              <a:t>  Soziale Determination</a:t>
            </a:r>
            <a:br>
              <a:rPr lang="de-DE" dirty="0"/>
            </a:br>
            <a:r>
              <a:rPr lang="de-DE" dirty="0"/>
              <a:t>von Technik</a:t>
            </a:r>
          </a:p>
        </p:txBody>
      </p:sp>
      <p:sp>
        <p:nvSpPr>
          <p:cNvPr id="18439" name="AutoShape 8"/>
          <p:cNvSpPr>
            <a:spLocks noChangeArrowheads="1"/>
          </p:cNvSpPr>
          <p:nvPr/>
        </p:nvSpPr>
        <p:spPr bwMode="auto">
          <a:xfrm rot="5400000" flipH="1">
            <a:off x="3301206" y="4227512"/>
            <a:ext cx="2160588" cy="1728787"/>
          </a:xfrm>
          <a:prstGeom prst="rightArrow">
            <a:avLst>
              <a:gd name="adj1" fmla="val 50000"/>
              <a:gd name="adj2" fmla="val 312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de-DE"/>
              <a:t>  </a:t>
            </a:r>
          </a:p>
        </p:txBody>
      </p:sp>
      <p:sp>
        <p:nvSpPr>
          <p:cNvPr id="18440" name="Text Box 9"/>
          <p:cNvSpPr txBox="1">
            <a:spLocks noChangeArrowheads="1"/>
          </p:cNvSpPr>
          <p:nvPr/>
        </p:nvSpPr>
        <p:spPr bwMode="auto">
          <a:xfrm>
            <a:off x="3452813" y="4725988"/>
            <a:ext cx="1911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de-DE"/>
              <a:t>Sozialer</a:t>
            </a:r>
            <a:br>
              <a:rPr lang="de-DE"/>
            </a:br>
            <a:r>
              <a:rPr lang="de-DE"/>
              <a:t>Konstruktivismus</a:t>
            </a:r>
          </a:p>
        </p:txBody>
      </p:sp>
    </p:spTree>
  </p:cSld>
  <p:clrMapOvr>
    <a:masterClrMapping/>
  </p:clrMapOvr>
  <p:transition spd="med">
    <p:cover dir="r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4"/>
          <p:cNvSpPr>
            <a:spLocks noGrp="1" noChangeArrowheads="1"/>
          </p:cNvSpPr>
          <p:nvPr>
            <p:ph type="title"/>
          </p:nvPr>
        </p:nvSpPr>
        <p:spPr>
          <a:xfrm>
            <a:off x="461962" y="381000"/>
            <a:ext cx="6548438" cy="1143000"/>
          </a:xfrm>
        </p:spPr>
        <p:txBody>
          <a:bodyPr/>
          <a:lstStyle/>
          <a:p>
            <a:pPr eaLnBrk="1" hangingPunct="1"/>
            <a:r>
              <a:rPr lang="de-DE" dirty="0" smtClean="0"/>
              <a:t>Heute möchte ich einmal eine andere Perspektive einnehmen und fragen, wie die Gesellschaft die Technikdiffusion beeinflusst.</a:t>
            </a:r>
            <a:endParaRPr lang="de-DE" dirty="0"/>
          </a:p>
        </p:txBody>
      </p:sp>
      <p:sp>
        <p:nvSpPr>
          <p:cNvPr id="18436" name="AutoShape 5"/>
          <p:cNvSpPr>
            <a:spLocks noChangeArrowheads="1"/>
          </p:cNvSpPr>
          <p:nvPr/>
        </p:nvSpPr>
        <p:spPr bwMode="auto">
          <a:xfrm>
            <a:off x="3429001" y="2057400"/>
            <a:ext cx="1904999" cy="1981200"/>
          </a:xfrm>
          <a:prstGeom prst="irregularSeal1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de-AT" dirty="0" smtClean="0"/>
              <a:t>Einbettung von </a:t>
            </a:r>
            <a:br>
              <a:rPr lang="de-AT" dirty="0" smtClean="0"/>
            </a:br>
            <a:r>
              <a:rPr lang="de-AT" dirty="0" smtClean="0"/>
              <a:t>Technik in </a:t>
            </a:r>
            <a:br>
              <a:rPr lang="de-AT" dirty="0" smtClean="0"/>
            </a:br>
            <a:r>
              <a:rPr lang="de-AT" dirty="0" smtClean="0"/>
              <a:t>Märkte </a:t>
            </a:r>
            <a:endParaRPr lang="de-AT" dirty="0"/>
          </a:p>
        </p:txBody>
      </p:sp>
      <p:sp>
        <p:nvSpPr>
          <p:cNvPr id="18437" name="AutoShape 6"/>
          <p:cNvSpPr>
            <a:spLocks noChangeArrowheads="1"/>
          </p:cNvSpPr>
          <p:nvPr/>
        </p:nvSpPr>
        <p:spPr bwMode="auto">
          <a:xfrm>
            <a:off x="457200" y="2057400"/>
            <a:ext cx="2665413" cy="1728788"/>
          </a:xfrm>
          <a:prstGeom prst="rightArrow">
            <a:avLst>
              <a:gd name="adj1" fmla="val 50000"/>
              <a:gd name="adj2" fmla="val 385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de-DE" dirty="0"/>
              <a:t>  </a:t>
            </a:r>
            <a:r>
              <a:rPr lang="de-DE" dirty="0" smtClean="0"/>
              <a:t>Technik-</a:t>
            </a:r>
            <a:br>
              <a:rPr lang="de-DE" dirty="0" smtClean="0"/>
            </a:br>
            <a:r>
              <a:rPr lang="de-DE" dirty="0" err="1" smtClean="0"/>
              <a:t>determinismus</a:t>
            </a:r>
            <a:endParaRPr lang="de-DE" dirty="0"/>
          </a:p>
        </p:txBody>
      </p:sp>
      <p:sp>
        <p:nvSpPr>
          <p:cNvPr id="18438" name="AutoShape 7"/>
          <p:cNvSpPr>
            <a:spLocks noChangeArrowheads="1"/>
          </p:cNvSpPr>
          <p:nvPr/>
        </p:nvSpPr>
        <p:spPr bwMode="auto">
          <a:xfrm flipH="1">
            <a:off x="5562600" y="2057400"/>
            <a:ext cx="2881312" cy="1728787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de-DE" dirty="0"/>
              <a:t>  Soziale Determination</a:t>
            </a:r>
            <a:br>
              <a:rPr lang="de-DE" dirty="0"/>
            </a:br>
            <a:r>
              <a:rPr lang="de-DE" dirty="0"/>
              <a:t>von Technik</a:t>
            </a:r>
          </a:p>
        </p:txBody>
      </p:sp>
      <p:sp>
        <p:nvSpPr>
          <p:cNvPr id="18439" name="AutoShape 8"/>
          <p:cNvSpPr>
            <a:spLocks noChangeArrowheads="1"/>
          </p:cNvSpPr>
          <p:nvPr/>
        </p:nvSpPr>
        <p:spPr bwMode="auto">
          <a:xfrm rot="5400000" flipH="1">
            <a:off x="3301206" y="4227512"/>
            <a:ext cx="2160588" cy="1728787"/>
          </a:xfrm>
          <a:prstGeom prst="rightArrow">
            <a:avLst>
              <a:gd name="adj1" fmla="val 50000"/>
              <a:gd name="adj2" fmla="val 31244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de-DE"/>
              <a:t>  </a:t>
            </a:r>
          </a:p>
        </p:txBody>
      </p:sp>
      <p:sp>
        <p:nvSpPr>
          <p:cNvPr id="18440" name="Text Box 9"/>
          <p:cNvSpPr txBox="1">
            <a:spLocks noChangeArrowheads="1"/>
          </p:cNvSpPr>
          <p:nvPr/>
        </p:nvSpPr>
        <p:spPr bwMode="auto">
          <a:xfrm>
            <a:off x="3452813" y="4725988"/>
            <a:ext cx="1911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de-DE" dirty="0"/>
              <a:t>Sozialer</a:t>
            </a:r>
            <a:br>
              <a:rPr lang="de-DE" dirty="0"/>
            </a:br>
            <a:r>
              <a:rPr lang="de-DE" dirty="0"/>
              <a:t>Konstruktivismus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7"/>
          <p:cNvSpPr>
            <a:spLocks noGrp="1"/>
          </p:cNvSpPr>
          <p:nvPr>
            <p:ph type="ctrTitle"/>
          </p:nvPr>
        </p:nvSpPr>
        <p:spPr>
          <a:xfrm>
            <a:off x="457200" y="3810000"/>
            <a:ext cx="8001000" cy="1141413"/>
          </a:xfrm>
        </p:spPr>
        <p:txBody>
          <a:bodyPr/>
          <a:lstStyle/>
          <a:p>
            <a:pPr algn="ctr" eaLnBrk="1" hangingPunct="1"/>
            <a:r>
              <a:rPr lang="de-AT" sz="2800" dirty="0" smtClean="0">
                <a:ea typeface="ＭＳ Ｐゴシック" pitchFamily="-111" charset="-128"/>
                <a:cs typeface="ＭＳ Ｐゴシック" pitchFamily="-111" charset="-128"/>
              </a:rPr>
              <a:t>Welche der vielen Technologien und Dienste werden wohl wirklich eine Rolle spielen? Und in welcher Form? </a:t>
            </a:r>
            <a:br>
              <a:rPr lang="de-AT" sz="2800" dirty="0" smtClean="0">
                <a:ea typeface="ＭＳ Ｐゴシック" pitchFamily="-111" charset="-128"/>
                <a:cs typeface="ＭＳ Ｐゴシック" pitchFamily="-111" charset="-128"/>
              </a:rPr>
            </a:br>
            <a:r>
              <a:rPr lang="de-AT" sz="2800" dirty="0" smtClean="0">
                <a:ea typeface="ＭＳ Ｐゴシック" pitchFamily="-111" charset="-128"/>
                <a:cs typeface="ＭＳ Ｐゴシック" pitchFamily="-111" charset="-128"/>
              </a:rPr>
              <a:t>Eine Betrachtung der Gesellschaft als Auslöser für IKT-Trends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el 3"/>
          <p:cNvSpPr>
            <a:spLocks noGrp="1"/>
          </p:cNvSpPr>
          <p:nvPr>
            <p:ph type="title"/>
          </p:nvPr>
        </p:nvSpPr>
        <p:spPr>
          <a:xfrm>
            <a:off x="465138" y="430213"/>
            <a:ext cx="6469062" cy="1143000"/>
          </a:xfrm>
        </p:spPr>
        <p:txBody>
          <a:bodyPr/>
          <a:lstStyle/>
          <a:p>
            <a:r>
              <a:rPr lang="de-AT" dirty="0" smtClean="0">
                <a:ea typeface="ＭＳ Ｐゴシック" pitchFamily="-111" charset="-128"/>
                <a:cs typeface="ＭＳ Ｐゴシック" pitchFamily="-111" charset="-128"/>
              </a:rPr>
              <a:t>Unsere Gesellschaft wird von einer Reihe sozialer und ökonomischer Entwicklungen geprägt, die für IKT eine große Rolle spielen. 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>
          <a:xfrm>
            <a:off x="468313" y="1971675"/>
            <a:ext cx="8485187" cy="4810125"/>
          </a:xfrm>
        </p:spPr>
        <p:txBody>
          <a:bodyPr>
            <a:normAutofit/>
          </a:bodyPr>
          <a:lstStyle/>
          <a:p>
            <a:pPr algn="ctr">
              <a:buFont typeface="Wingdings" charset="2"/>
              <a:buNone/>
              <a:defRPr/>
            </a:pPr>
            <a:r>
              <a:rPr lang="de-AT" b="1" dirty="0" smtClean="0"/>
              <a:t>Ausgewählte Entwicklungen in westlichen Gesellschaften</a:t>
            </a:r>
            <a:br>
              <a:rPr lang="de-AT" b="1" dirty="0" smtClean="0"/>
            </a:br>
            <a:endParaRPr lang="de-AT" sz="1500" b="1" dirty="0" smtClean="0"/>
          </a:p>
          <a:p>
            <a:pPr marL="342900" indent="-342900">
              <a:buFont typeface="+mj-lt"/>
              <a:buAutoNum type="arabicPeriod"/>
              <a:defRPr/>
            </a:pPr>
            <a:r>
              <a:rPr lang="de-AT" sz="1500" dirty="0" smtClean="0"/>
              <a:t>Zunehmender globaler </a:t>
            </a:r>
            <a:r>
              <a:rPr lang="de-AT" sz="1500" b="1" dirty="0" smtClean="0"/>
              <a:t>Wettbewerb </a:t>
            </a:r>
            <a:r>
              <a:rPr lang="de-AT" sz="1500" dirty="0" smtClean="0"/>
              <a:t>(um Ressourcen, um Marktanteile)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de-AT" sz="1500" dirty="0" smtClean="0"/>
              <a:t>Schwelende </a:t>
            </a:r>
            <a:r>
              <a:rPr lang="de-AT" sz="1500" b="1" dirty="0" smtClean="0"/>
              <a:t>Unsicherheit</a:t>
            </a:r>
            <a:r>
              <a:rPr lang="de-AT" sz="1500" dirty="0" smtClean="0"/>
              <a:t> bei Firmen und in der Bevölkerung angesichts einer Verschiebung globaler Machtstrukturen, Revolutionen im mittleren Osten, regelmäßiger Naturkatastrophen und eines möglichen Kollabs der Finanzmärkte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de-AT" sz="1500" b="1" dirty="0" smtClean="0"/>
              <a:t>Postmoderne </a:t>
            </a:r>
            <a:r>
              <a:rPr lang="de-AT" sz="1500" dirty="0" smtClean="0"/>
              <a:t>und </a:t>
            </a:r>
            <a:r>
              <a:rPr lang="de-AT" sz="1500" b="1" dirty="0" smtClean="0"/>
              <a:t>Urbanisierung </a:t>
            </a:r>
            <a:r>
              <a:rPr lang="de-AT" sz="1500" dirty="0" smtClean="0"/>
              <a:t>führen zu einer Suche nach Gemeinschaft („Neotribalismus“) ebenso wie zu „stammesähnlichen Lebensstil-Enklaven“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de-AT" sz="1500" dirty="0" smtClean="0"/>
              <a:t>Generell wahrgenommene </a:t>
            </a:r>
            <a:r>
              <a:rPr lang="de-AT" sz="1500" b="1" dirty="0" smtClean="0"/>
              <a:t>Beschleunigung des Lebens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de-AT" sz="1500" b="1" dirty="0" smtClean="0"/>
              <a:t>Frustration mit bestehenden Machtstrukturen </a:t>
            </a:r>
            <a:r>
              <a:rPr lang="de-AT" sz="1500" dirty="0" smtClean="0"/>
              <a:t>führen zur Verschärfung von Konfliktfeldern auf allen Ebenen der Gesellschaft; etwa zwischen Bevölkerungsgruppen (z.B. Eliten vs. Mehrheit), Bürger – Staat (z.B. Stuttgart 21), Behörden – unkontrollierbare multinationale Unternehmen (z.B. ULD vs. Facebook) sowie in Unternehmen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u_praes.vorlage_neu_inkl._basisformen_v1.1">
  <a:themeElements>
    <a:clrScheme name="WU Wien neu2">
      <a:dk1>
        <a:srgbClr val="000000"/>
      </a:dk1>
      <a:lt1>
        <a:sysClr val="window" lastClr="FFFFFF"/>
      </a:lt1>
      <a:dk2>
        <a:srgbClr val="002E60"/>
      </a:dk2>
      <a:lt2>
        <a:srgbClr val="E5F5FA"/>
      </a:lt2>
      <a:accent1>
        <a:srgbClr val="0096D3"/>
      </a:accent1>
      <a:accent2>
        <a:srgbClr val="002E60"/>
      </a:accent2>
      <a:accent3>
        <a:srgbClr val="532481"/>
      </a:accent3>
      <a:accent4>
        <a:srgbClr val="457AA0"/>
      </a:accent4>
      <a:accent5>
        <a:srgbClr val="A991C0"/>
      </a:accent5>
      <a:accent6>
        <a:srgbClr val="7FCAE9"/>
      </a:accent6>
      <a:hlink>
        <a:srgbClr val="406288"/>
      </a:hlink>
      <a:folHlink>
        <a:srgbClr val="008FAA"/>
      </a:folHlink>
    </a:clrScheme>
    <a:fontScheme name="Ganymed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wu_praes.vorlage_neu_inkl._basisformen_v1.1.potx</Template>
  <TotalTime>0</TotalTime>
  <Words>4147</Words>
  <Application>Microsoft Office PowerPoint</Application>
  <PresentationFormat>Bildschirmpräsentation (4:3)</PresentationFormat>
  <Paragraphs>486</Paragraphs>
  <Slides>28</Slides>
  <Notes>22</Notes>
  <HiddenSlides>0</HiddenSlides>
  <MMClips>5</MMClips>
  <ScaleCrop>false</ScaleCrop>
  <HeadingPairs>
    <vt:vector size="4" baseType="variant">
      <vt:variant>
        <vt:lpstr>Entwurfsvorlage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29" baseType="lpstr">
      <vt:lpstr>wu_praes.vorlage_neu_inkl._basisformen_v1.1</vt:lpstr>
      <vt:lpstr>IKT: Die nächsten 10 Jahre  Univ. Prof. Dr Sarah Spiekermann, Institut für BWL und Wirtschaftsinformatik Wien, November 2011</vt:lpstr>
      <vt:lpstr>Fast jeder Informatik- oder Wirtschafts-informatikvortrag beginnt mit einem Hype.</vt:lpstr>
      <vt:lpstr>Ich könnte Ihnen erzählen, dass die Welt zum allgegenwärtigen Display wird,...</vt:lpstr>
      <vt:lpstr>... dass die Welt ein virtuelles ‚Overlay‘ bekommt, ...</vt:lpstr>
      <vt:lpstr>... und dass immer mehr Produkte einen zusätzlichen Nutzen in IKT suchen werden.</vt:lpstr>
      <vt:lpstr>Wir gehen oft davon aus, dass die vorhandene Technik bestimmt, was kommt.</vt:lpstr>
      <vt:lpstr>Heute möchte ich einmal eine andere Perspektive einnehmen und fragen, wie die Gesellschaft die Technikdiffusion beeinflusst.</vt:lpstr>
      <vt:lpstr>Welche der vielen Technologien und Dienste werden wohl wirklich eine Rolle spielen? Und in welcher Form?  Eine Betrachtung der Gesellschaft als Auslöser für IKT-Trends</vt:lpstr>
      <vt:lpstr>Unsere Gesellschaft wird von einer Reihe sozialer und ökonomischer Entwicklungen geprägt, die für IKT eine große Rolle spielen. </vt:lpstr>
      <vt:lpstr>Die gesellschaftlichen Entwicklungen prägen, welche Schwerpunkte Unternehmen bei IKT Investitionen setzen werden.</vt:lpstr>
      <vt:lpstr>Die gesellschaftlichen Entwicklungen prägen, wie sich IKT in Märkte einbettet.</vt:lpstr>
      <vt:lpstr>Der Innovationsdruck wird dazu führen, dass Firmen ihre Produkte systematisch mit IKT  erneuern.</vt:lpstr>
      <vt:lpstr>Die gesellschaftlichen Entwicklungen prägen, wie sich IKT in Märkte einbettet.</vt:lpstr>
      <vt:lpstr>Aufmerksamkeit werden Firmen immer mehr durch den Einsatz von IKT im öffentlichen Raum gewinnen wollen. </vt:lpstr>
      <vt:lpstr>Die gesellschaftlichen Entwicklungen prägen, wie sich IKT in Märkte einbettet.</vt:lpstr>
      <vt:lpstr>Der Preisdruck und mehr Preisvergleiche durch Kunden werden dazu führen, dass mehr Preise in Echtzeit gebildet werden.</vt:lpstr>
      <vt:lpstr>Die gesellschaftlichen Entwicklungen prägen, welche Schwerpunkte Kunden bei  der Nachfrage nach IKT setzen werden.</vt:lpstr>
      <vt:lpstr>Die gesellschaftlichen Entwicklungen prägen, welche Schwerpunkte Kunden bei  der Nachfrage nach IKT setzen werden.</vt:lpstr>
      <vt:lpstr>Softwareagenten sagen schon heute, wann  der beste Kaufzeitpunkt ist. In Zukunft beurteilen Sie die Glaubwürdigkeit von Marken.</vt:lpstr>
      <vt:lpstr>Die gesellschaftlichen Entwicklungen prägen, welche Schwerpunkte Kunden bei  der Nachfrage nach IKT setzen werden.</vt:lpstr>
      <vt:lpstr>‚On-the-fly‘ im Vergleich zum klassischen Einzelhandel. </vt:lpstr>
      <vt:lpstr>Die gesellschaftlichen Entwicklungen prägen, welche Schwerpunkte Kunden bei  der Nachfrage nach IKT setzen werden.</vt:lpstr>
      <vt:lpstr>Virtuelle Zweitidentitäten gewinnen permanent an Bedeutung (I).</vt:lpstr>
      <vt:lpstr>Virtuelle Zweitidentitäten gewinnen permanent an Bedeutung (II).</vt:lpstr>
      <vt:lpstr>Die gesellschaftlichen Entwicklungen prägen, welche Schwerpunkte Kunden bei  der Nachfrage nach IKT setzen werden.</vt:lpstr>
      <vt:lpstr>Es wird immer mehr IKT genutzt werden, um sich selbst, die eigene Vergangenheit und das eigene Wesen zu verstehen (I). </vt:lpstr>
      <vt:lpstr>Es wird immer mehr IKT genutzt werden, um sich selbst, die eigene Vergangenheit und das eigene Wesen zu verstehen (II).</vt:lpstr>
      <vt:lpstr>Am Institut für BWL &amp; WI beschäftigen wir uns mit der Frage, wie solche Technologien nutzerfreundlich und ethisch vertretbar gebaut werden sollten.</vt:lpstr>
    </vt:vector>
  </TitlesOfParts>
  <Company>WU Wien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Sarah Spiekermann</dc:creator>
  <cp:lastModifiedBy>Sarah Spiekermann</cp:lastModifiedBy>
  <cp:revision>97</cp:revision>
  <dcterms:created xsi:type="dcterms:W3CDTF">2011-11-16T11:06:02Z</dcterms:created>
  <dcterms:modified xsi:type="dcterms:W3CDTF">2011-11-16T11:11:21Z</dcterms:modified>
</cp:coreProperties>
</file>