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2082" r:id="rId2"/>
    <p:sldId id="2097" r:id="rId3"/>
    <p:sldId id="2100" r:id="rId4"/>
    <p:sldId id="2098" r:id="rId5"/>
    <p:sldId id="2083" r:id="rId6"/>
    <p:sldId id="2086" r:id="rId7"/>
    <p:sldId id="2095" r:id="rId8"/>
    <p:sldId id="2096" r:id="rId9"/>
    <p:sldId id="2090" r:id="rId10"/>
    <p:sldId id="2091" r:id="rId11"/>
    <p:sldId id="2099" r:id="rId12"/>
    <p:sldId id="2092" r:id="rId13"/>
    <p:sldId id="2093" r:id="rId14"/>
  </p:sldIdLst>
  <p:sldSz cx="9144000" cy="6858000" type="screen4x3"/>
  <p:notesSz cx="7099300" cy="10234613"/>
  <p:embeddedFontLst>
    <p:embeddedFont>
      <p:font typeface="Futura BdCn BT" pitchFamily="34" charset="0"/>
      <p:regular r:id="rId17"/>
      <p:italic r:id="rId18"/>
    </p:embeddedFont>
    <p:embeddedFont>
      <p:font typeface="MS PGothic" pitchFamily="34" charset="-128"/>
      <p:regular r:id="rId19"/>
    </p:embeddedFont>
    <p:embeddedFont>
      <p:font typeface="Monotype Sorts" pitchFamily="2" charset="2"/>
      <p:regular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1200" kern="1200">
        <a:solidFill>
          <a:schemeClr val="tx1"/>
        </a:solidFill>
        <a:latin typeface="NewsGoth BdXCn BT" charset="0"/>
        <a:ea typeface="ＭＳ Ｐゴシック" pitchFamily="127" charset="-128"/>
        <a:cs typeface="ＭＳ Ｐゴシック" pitchFamily="127" charset="-128"/>
      </a:defRPr>
    </a:lvl1pPr>
    <a:lvl2pPr marL="457200" algn="l" rtl="0" fontAlgn="base">
      <a:spcBef>
        <a:spcPct val="0"/>
      </a:spcBef>
      <a:spcAft>
        <a:spcPct val="0"/>
      </a:spcAft>
      <a:defRPr kumimoji="1" sz="1200" kern="1200">
        <a:solidFill>
          <a:schemeClr val="tx1"/>
        </a:solidFill>
        <a:latin typeface="NewsGoth BdXCn BT" charset="0"/>
        <a:ea typeface="ＭＳ Ｐゴシック" pitchFamily="127" charset="-128"/>
        <a:cs typeface="ＭＳ Ｐゴシック" pitchFamily="127" charset="-128"/>
      </a:defRPr>
    </a:lvl2pPr>
    <a:lvl3pPr marL="914400" algn="l" rtl="0" fontAlgn="base">
      <a:spcBef>
        <a:spcPct val="0"/>
      </a:spcBef>
      <a:spcAft>
        <a:spcPct val="0"/>
      </a:spcAft>
      <a:defRPr kumimoji="1" sz="1200" kern="1200">
        <a:solidFill>
          <a:schemeClr val="tx1"/>
        </a:solidFill>
        <a:latin typeface="NewsGoth BdXCn BT" charset="0"/>
        <a:ea typeface="ＭＳ Ｐゴシック" pitchFamily="127" charset="-128"/>
        <a:cs typeface="ＭＳ Ｐゴシック" pitchFamily="127" charset="-128"/>
      </a:defRPr>
    </a:lvl3pPr>
    <a:lvl4pPr marL="1371600" algn="l" rtl="0" fontAlgn="base">
      <a:spcBef>
        <a:spcPct val="0"/>
      </a:spcBef>
      <a:spcAft>
        <a:spcPct val="0"/>
      </a:spcAft>
      <a:defRPr kumimoji="1" sz="1200" kern="1200">
        <a:solidFill>
          <a:schemeClr val="tx1"/>
        </a:solidFill>
        <a:latin typeface="NewsGoth BdXCn BT" charset="0"/>
        <a:ea typeface="ＭＳ Ｐゴシック" pitchFamily="127" charset="-128"/>
        <a:cs typeface="ＭＳ Ｐゴシック" pitchFamily="127" charset="-128"/>
      </a:defRPr>
    </a:lvl4pPr>
    <a:lvl5pPr marL="1828800" algn="l" rtl="0" fontAlgn="base">
      <a:spcBef>
        <a:spcPct val="0"/>
      </a:spcBef>
      <a:spcAft>
        <a:spcPct val="0"/>
      </a:spcAft>
      <a:defRPr kumimoji="1" sz="1200" kern="1200">
        <a:solidFill>
          <a:schemeClr val="tx1"/>
        </a:solidFill>
        <a:latin typeface="NewsGoth BdXCn BT" charset="0"/>
        <a:ea typeface="ＭＳ Ｐゴシック" pitchFamily="127" charset="-128"/>
        <a:cs typeface="ＭＳ Ｐゴシック" pitchFamily="127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NewsGoth BdXCn BT" charset="0"/>
        <a:ea typeface="ＭＳ Ｐゴシック" pitchFamily="127" charset="-128"/>
        <a:cs typeface="ＭＳ Ｐゴシック" pitchFamily="127" charset="-128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NewsGoth BdXCn BT" charset="0"/>
        <a:ea typeface="ＭＳ Ｐゴシック" pitchFamily="127" charset="-128"/>
        <a:cs typeface="ＭＳ Ｐゴシック" pitchFamily="127" charset="-128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NewsGoth BdXCn BT" charset="0"/>
        <a:ea typeface="ＭＳ Ｐゴシック" pitchFamily="127" charset="-128"/>
        <a:cs typeface="ＭＳ Ｐゴシック" pitchFamily="127" charset="-128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NewsGoth BdXCn BT" charset="0"/>
        <a:ea typeface="ＭＳ Ｐゴシック" pitchFamily="127" charset="-128"/>
        <a:cs typeface="ＭＳ Ｐゴシック" pitchFamily="12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666699"/>
    <a:srgbClr val="009900"/>
    <a:srgbClr val="113F9B"/>
    <a:srgbClr val="333333"/>
    <a:srgbClr val="666633"/>
    <a:srgbClr val="6633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9" autoAdjust="0"/>
    <p:restoredTop sz="94571" autoAdjust="0"/>
  </p:normalViewPr>
  <p:slideViewPr>
    <p:cSldViewPr>
      <p:cViewPr varScale="1">
        <p:scale>
          <a:sx n="96" d="100"/>
          <a:sy n="96" d="100"/>
        </p:scale>
        <p:origin x="-96" y="-18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30" d="100"/>
          <a:sy n="130" d="100"/>
        </p:scale>
        <p:origin x="-1998" y="-90"/>
      </p:cViewPr>
      <p:guideLst>
        <p:guide orient="horz" pos="3226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49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29" tIns="47165" rIns="94329" bIns="47165" numCol="1" anchor="t" anchorCtr="0" compatLnSpc="1">
            <a:prstTxWarp prst="textNoShape">
              <a:avLst/>
            </a:prstTxWarp>
          </a:bodyPr>
          <a:lstStyle>
            <a:lvl1pPr algn="r" defTabSz="946150" eaLnBrk="0" hangingPunct="0">
              <a:spcBef>
                <a:spcPct val="0"/>
              </a:spcBef>
              <a:defRPr kumimoji="0" sz="110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49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29" tIns="47165" rIns="94329" bIns="47165" numCol="1" anchor="b" anchorCtr="0" compatLnSpc="1">
            <a:prstTxWarp prst="textNoShape">
              <a:avLst/>
            </a:prstTxWarp>
          </a:bodyPr>
          <a:lstStyle>
            <a:lvl1pPr algn="l" defTabSz="946150" eaLnBrk="0" hangingPunct="0">
              <a:spcBef>
                <a:spcPct val="0"/>
              </a:spcBef>
              <a:defRPr kumimoji="0" sz="110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3438"/>
            <a:ext cx="30749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29" tIns="47165" rIns="94329" bIns="47165" numCol="1" anchor="b" anchorCtr="0" compatLnSpc="1">
            <a:prstTxWarp prst="textNoShape">
              <a:avLst/>
            </a:prstTxWarp>
          </a:bodyPr>
          <a:lstStyle>
            <a:lvl1pPr algn="r" defTabSz="946150" eaLnBrk="0" hangingPunct="0">
              <a:spcBef>
                <a:spcPct val="0"/>
              </a:spcBef>
              <a:defRPr kumimoji="0" sz="110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A39B3E22-01A9-4136-BE56-5C15BB8F63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2017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972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29" tIns="47165" rIns="94329" bIns="47165" numCol="1" anchor="t" anchorCtr="0" compatLnSpc="1">
            <a:prstTxWarp prst="textNoShape">
              <a:avLst/>
            </a:prstTxWarp>
          </a:bodyPr>
          <a:lstStyle>
            <a:lvl1pPr algn="l" defTabSz="946150" eaLnBrk="0" hangingPunct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  <a:defRPr sz="1100">
                <a:latin typeface="Futura BdCn BT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7488" y="0"/>
            <a:ext cx="30956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29" tIns="47165" rIns="94329" bIns="47165" numCol="1" anchor="t" anchorCtr="0" compatLnSpc="1">
            <a:prstTxWarp prst="textNoShape">
              <a:avLst/>
            </a:prstTxWarp>
          </a:bodyPr>
          <a:lstStyle>
            <a:lvl1pPr algn="r" defTabSz="946150" eaLnBrk="0" hangingPunct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  <a:defRPr sz="1100">
                <a:latin typeface="Futura BdCn BT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4438" y="838200"/>
            <a:ext cx="4621212" cy="346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01638" y="4652963"/>
            <a:ext cx="6372225" cy="485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29" tIns="47165" rIns="94329" bIns="47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56775"/>
            <a:ext cx="3097213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29" tIns="47165" rIns="94329" bIns="47165" numCol="1" anchor="b" anchorCtr="0" compatLnSpc="1">
            <a:prstTxWarp prst="textNoShape">
              <a:avLst/>
            </a:prstTxWarp>
          </a:bodyPr>
          <a:lstStyle>
            <a:lvl1pPr algn="l" defTabSz="946150" eaLnBrk="0" hangingPunct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  <a:defRPr sz="1100">
                <a:latin typeface="Futura BdCn BT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7488" y="9756775"/>
            <a:ext cx="3095625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29" tIns="47165" rIns="94329" bIns="47165" numCol="1" anchor="b" anchorCtr="0" compatLnSpc="1">
            <a:prstTxWarp prst="textNoShape">
              <a:avLst/>
            </a:prstTxWarp>
          </a:bodyPr>
          <a:lstStyle>
            <a:lvl1pPr algn="r" defTabSz="946150" eaLnBrk="0" hangingPunct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  <a:defRPr sz="1100">
                <a:latin typeface="Futura BdCn BT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36CC02A4-6DF5-4D79-8007-9C108DEE6A0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4475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pitchFamily="127" charset="-128"/>
        <a:cs typeface="ＭＳ Ｐゴシック" pitchFamily="12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pitchFamily="12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pitchFamily="12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pitchFamily="12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pitchFamily="127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Placeholder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Placeholder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14438" y="838200"/>
            <a:ext cx="4618037" cy="3465513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4438" y="838200"/>
            <a:ext cx="4618037" cy="3465513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11263" y="836613"/>
            <a:ext cx="4624387" cy="3467100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160338"/>
            <a:ext cx="2025650" cy="59356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160338"/>
            <a:ext cx="5924550" cy="59356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0338"/>
            <a:ext cx="54864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47800"/>
            <a:ext cx="38989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7100" y="1447800"/>
            <a:ext cx="38989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0338"/>
            <a:ext cx="54864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989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37100" y="1447800"/>
            <a:ext cx="38989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37100" y="3848100"/>
            <a:ext cx="38989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33400" y="160338"/>
            <a:ext cx="54864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447800"/>
            <a:ext cx="38989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37100" y="1447800"/>
            <a:ext cx="38989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848100"/>
            <a:ext cx="38989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7100" y="3848100"/>
            <a:ext cx="3898900" cy="2247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0338"/>
            <a:ext cx="54864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447800"/>
            <a:ext cx="7950200" cy="46482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98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7100" y="1447800"/>
            <a:ext cx="3898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2938" y="1428750"/>
            <a:ext cx="77866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0063" y="357188"/>
            <a:ext cx="5486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1028" name="Picture 1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55" r:id="rId11"/>
    <p:sldLayoutId id="2147483654" r:id="rId12"/>
    <p:sldLayoutId id="2147483653" r:id="rId13"/>
    <p:sldLayoutId id="2147483652" r:id="rId14"/>
    <p:sldLayoutId id="2147483651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66"/>
          </a:solidFill>
          <a:latin typeface="+mj-lt"/>
          <a:ea typeface="ＭＳ Ｐゴシック" pitchFamily="127" charset="-128"/>
          <a:cs typeface="ＭＳ Ｐゴシック" pitchFamily="127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66"/>
          </a:solidFill>
          <a:latin typeface="Futura BdCn BT" pitchFamily="34" charset="0"/>
          <a:ea typeface="ＭＳ Ｐゴシック" pitchFamily="127" charset="-128"/>
          <a:cs typeface="ＭＳ Ｐゴシック" pitchFamily="127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66"/>
          </a:solidFill>
          <a:latin typeface="Futura BdCn BT" pitchFamily="34" charset="0"/>
          <a:ea typeface="ＭＳ Ｐゴシック" pitchFamily="127" charset="-128"/>
          <a:cs typeface="ＭＳ Ｐゴシック" pitchFamily="127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66"/>
          </a:solidFill>
          <a:latin typeface="Futura BdCn BT" pitchFamily="34" charset="0"/>
          <a:ea typeface="ＭＳ Ｐゴシック" pitchFamily="127" charset="-128"/>
          <a:cs typeface="ＭＳ Ｐゴシック" pitchFamily="127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rgbClr val="000066"/>
          </a:solidFill>
          <a:latin typeface="Futura BdCn BT" pitchFamily="34" charset="0"/>
          <a:ea typeface="ＭＳ Ｐゴシック" pitchFamily="127" charset="-128"/>
          <a:cs typeface="ＭＳ Ｐゴシック" pitchFamily="127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rgbClr val="000066"/>
          </a:solidFill>
          <a:latin typeface="Futura BdCn B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rgbClr val="000066"/>
          </a:solidFill>
          <a:latin typeface="Futura BdCn B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rgbClr val="000066"/>
          </a:solidFill>
          <a:latin typeface="Futura BdCn B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rgbClr val="000066"/>
          </a:solidFill>
          <a:latin typeface="Futura BdCn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Monotype Sorts" pitchFamily="127" charset="2"/>
        <a:buChar char="z"/>
        <a:defRPr kumimoji="1" sz="3200">
          <a:solidFill>
            <a:schemeClr val="tx1"/>
          </a:solidFill>
          <a:latin typeface="+mn-lt"/>
          <a:ea typeface="ＭＳ Ｐゴシック" pitchFamily="127" charset="-128"/>
          <a:cs typeface="ＭＳ Ｐゴシック" pitchFamily="127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Monotype Sorts" pitchFamily="127" charset="2"/>
        <a:buChar char="y"/>
        <a:defRPr kumimoji="1" sz="2800">
          <a:solidFill>
            <a:schemeClr val="bg2"/>
          </a:solidFill>
          <a:latin typeface="+mn-lt"/>
          <a:ea typeface="ＭＳ Ｐゴシック" pitchFamily="127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Monotype Sorts" pitchFamily="127" charset="2"/>
        <a:buChar char="x"/>
        <a:defRPr kumimoji="1" sz="2400">
          <a:solidFill>
            <a:srgbClr val="808080"/>
          </a:solidFill>
          <a:latin typeface="+mn-lt"/>
          <a:ea typeface="ＭＳ Ｐゴシック" pitchFamily="127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>
          <a:solidFill>
            <a:srgbClr val="808080"/>
          </a:solidFill>
          <a:latin typeface="+mn-lt"/>
          <a:ea typeface="ＭＳ Ｐゴシック" pitchFamily="127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rgbClr val="808080"/>
          </a:solidFill>
          <a:latin typeface="+mn-lt"/>
          <a:ea typeface="ＭＳ Ｐゴシック" pitchFamily="127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rgbClr val="80808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rgbClr val="80808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rgbClr val="80808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rgbClr val="80808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odul-cov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8800" y="4005263"/>
            <a:ext cx="8117656" cy="2069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de-AT" sz="3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Social</a:t>
            </a:r>
            <a:r>
              <a:rPr lang="de-AT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Media </a:t>
            </a:r>
            <a:r>
              <a:rPr lang="de-AT" sz="3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Intelligence</a:t>
            </a:r>
            <a:r>
              <a:rPr lang="en-US" sz="3000" dirty="0" smtClean="0">
                <a:latin typeface="+mj-lt"/>
              </a:rPr>
              <a:t>|</a:t>
            </a:r>
            <a:r>
              <a:rPr lang="en-US" sz="3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Analyse und Visualisierung von nutzergenerierten Inhalten als Stimmungsbarometer</a:t>
            </a:r>
          </a:p>
          <a:p>
            <a:pPr algn="l">
              <a:spcBef>
                <a:spcPts val="1500"/>
              </a:spcBef>
              <a:defRPr/>
            </a:pPr>
            <a:r>
              <a:rPr lang="de-AT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Univ.-Prof. DDr. Arno Scharl</a:t>
            </a:r>
            <a:br>
              <a:rPr lang="de-AT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</a:br>
            <a:r>
              <a:rPr lang="de-AT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Department of New Media Technology</a:t>
            </a:r>
          </a:p>
        </p:txBody>
      </p:sp>
    </p:spTree>
    <p:extLst>
      <p:ext uri="{BB962C8B-B14F-4D97-AF65-F5344CB8AC3E}">
        <p14:creationId xmlns:p14="http://schemas.microsoft.com/office/powerpoint/2010/main" val="39610184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0" descr="geo-hurrica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megi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700088"/>
            <a:ext cx="216058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satpic-wed020211-yasi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275" y="5499100"/>
            <a:ext cx="1395413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63211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smtClean="0"/>
              <a:t>Anwendungsbeispiele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642938" y="1279525"/>
            <a:ext cx="7786687" cy="4802188"/>
          </a:xfrm>
        </p:spPr>
        <p:txBody>
          <a:bodyPr/>
          <a:lstStyle/>
          <a:p>
            <a:pPr>
              <a:defRPr/>
            </a:pPr>
            <a:r>
              <a:rPr lang="de-AT" sz="2200" dirty="0" err="1" smtClean="0"/>
              <a:t>Social</a:t>
            </a:r>
            <a:r>
              <a:rPr lang="de-AT" sz="2200" dirty="0" smtClean="0"/>
              <a:t> Media Monitoring</a:t>
            </a:r>
          </a:p>
          <a:p>
            <a:pPr lvl="1">
              <a:defRPr/>
            </a:pPr>
            <a:r>
              <a:rPr lang="de-AT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Präsenz- und Imageanalyse </a:t>
            </a:r>
            <a:r>
              <a:rPr lang="de-AT" sz="2200" dirty="0" smtClean="0">
                <a:solidFill>
                  <a:schemeClr val="bg1">
                    <a:lumMod val="50000"/>
                  </a:schemeClr>
                </a:solidFill>
              </a:rPr>
              <a:t>(Personen, Organisationen, Marken, Produkte und Dienstleistungen, Sonstige Ressorts)</a:t>
            </a:r>
          </a:p>
          <a:p>
            <a:pPr lvl="1">
              <a:spcBef>
                <a:spcPts val="300"/>
              </a:spcBef>
              <a:defRPr/>
            </a:pPr>
            <a:r>
              <a:rPr lang="de-AT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Frühwarnsystem </a:t>
            </a:r>
            <a:r>
              <a:rPr lang="de-AT" sz="2200" dirty="0" smtClean="0">
                <a:solidFill>
                  <a:schemeClr val="bg1">
                    <a:lumMod val="50000"/>
                  </a:schemeClr>
                </a:solidFill>
              </a:rPr>
              <a:t>(negative Inhalte)</a:t>
            </a:r>
          </a:p>
          <a:p>
            <a:pPr lvl="1">
              <a:spcBef>
                <a:spcPts val="300"/>
              </a:spcBef>
              <a:defRPr/>
            </a:pPr>
            <a:r>
              <a:rPr lang="de-AT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Trend-</a:t>
            </a:r>
            <a:r>
              <a:rPr lang="de-AT" sz="2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Scouting</a:t>
            </a:r>
            <a:r>
              <a:rPr lang="de-AT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AT" sz="2200" dirty="0" smtClean="0">
                <a:solidFill>
                  <a:schemeClr val="bg1">
                    <a:lumMod val="50000"/>
                  </a:schemeClr>
                </a:solidFill>
              </a:rPr>
              <a:t>(aufstrebende Themen)</a:t>
            </a:r>
          </a:p>
          <a:p>
            <a:pPr lvl="1">
              <a:spcBef>
                <a:spcPts val="300"/>
              </a:spcBef>
              <a:defRPr/>
            </a:pPr>
            <a:r>
              <a:rPr lang="de-AT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Strategische Positionierung und Themenfindung </a:t>
            </a:r>
            <a:r>
              <a:rPr lang="de-AT" sz="22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de-AT" sz="2200" dirty="0">
                <a:solidFill>
                  <a:schemeClr val="bg1">
                    <a:lumMod val="50000"/>
                  </a:schemeClr>
                </a:solidFill>
              </a:rPr>
              <a:t>Identifikation </a:t>
            </a:r>
            <a:r>
              <a:rPr lang="de-AT" sz="2200" dirty="0" smtClean="0">
                <a:solidFill>
                  <a:schemeClr val="bg1">
                    <a:lumMod val="50000"/>
                  </a:schemeClr>
                </a:solidFill>
              </a:rPr>
              <a:t>von sensiblen Themen, Konflikterkennung und </a:t>
            </a:r>
            <a:r>
              <a:rPr lang="de-AT" sz="2200" dirty="0">
                <a:solidFill>
                  <a:schemeClr val="bg1">
                    <a:lumMod val="50000"/>
                  </a:schemeClr>
                </a:solidFill>
              </a:rPr>
              <a:t>-</a:t>
            </a:r>
            <a:r>
              <a:rPr lang="de-AT" sz="2200" dirty="0" smtClean="0">
                <a:solidFill>
                  <a:schemeClr val="bg1">
                    <a:lumMod val="50000"/>
                  </a:schemeClr>
                </a:solidFill>
              </a:rPr>
              <a:t>vermeidung)</a:t>
            </a:r>
          </a:p>
          <a:p>
            <a:pPr lvl="1">
              <a:spcBef>
                <a:spcPts val="300"/>
              </a:spcBef>
              <a:defRPr/>
            </a:pPr>
            <a:r>
              <a:rPr lang="de-AT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Werbeerfolgskontrolle</a:t>
            </a:r>
          </a:p>
          <a:p>
            <a:pPr>
              <a:spcBef>
                <a:spcPts val="900"/>
              </a:spcBef>
              <a:defRPr/>
            </a:pPr>
            <a:r>
              <a:rPr lang="de-AT" sz="2200" dirty="0" smtClean="0"/>
              <a:t>Wissensmanagement | CMS | Enterprise-Portale</a:t>
            </a:r>
            <a:br>
              <a:rPr lang="de-AT" sz="2200" dirty="0" smtClean="0"/>
            </a:br>
            <a:r>
              <a:rPr lang="de-AT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Aufbereitung von internen Dokument-Archiven; intelligente Werkzeuge zum gemeinsamen Editieren von Dokumenten</a:t>
            </a:r>
          </a:p>
          <a:p>
            <a:pPr>
              <a:spcBef>
                <a:spcPts val="900"/>
              </a:spcBef>
              <a:defRPr/>
            </a:pPr>
            <a:r>
              <a:rPr lang="de-AT" sz="2200" dirty="0" smtClean="0"/>
              <a:t>Plattformübergreifende Suchmaschine für eigene Web Sites</a:t>
            </a:r>
            <a:br>
              <a:rPr lang="de-AT" sz="2200" dirty="0" smtClean="0"/>
            </a:br>
            <a:r>
              <a:rPr lang="de-AT" sz="2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Vergleich von Eigen- und Fremdbild; einheitliche Benutzerschnittstelle</a:t>
            </a:r>
          </a:p>
        </p:txBody>
      </p:sp>
    </p:spTree>
    <p:extLst>
      <p:ext uri="{BB962C8B-B14F-4D97-AF65-F5344CB8AC3E}">
        <p14:creationId xmlns:p14="http://schemas.microsoft.com/office/powerpoint/2010/main" val="32936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smtClean="0"/>
              <a:t>Referenzprojekte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75" y="1309688"/>
            <a:ext cx="7458075" cy="4714875"/>
          </a:xfrm>
        </p:spPr>
        <p:txBody>
          <a:bodyPr/>
          <a:lstStyle/>
          <a:p>
            <a:pPr marL="0" indent="0">
              <a:buFont typeface="Monotype Sorts" pitchFamily="2" charset="2"/>
              <a:buNone/>
              <a:defRPr/>
            </a:pPr>
            <a:r>
              <a:rPr lang="de-AT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webLyzard Technologien beruhen auf </a:t>
            </a:r>
            <a:r>
              <a:rPr lang="de-AT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mehr als </a:t>
            </a:r>
            <a:r>
              <a:rPr lang="de-AT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10-jähriger Forschungs- und Entwicklungsarbeit. Sie wurden </a:t>
            </a:r>
            <a:r>
              <a:rPr lang="de-AT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unter anderem für ein öffentlich zugängliches </a:t>
            </a:r>
            <a:r>
              <a:rPr lang="de-AT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Klimawandel-Portal und </a:t>
            </a:r>
            <a:r>
              <a:rPr lang="de-AT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für die Analyse des US-Wahlkampfs 2008 erfolgreich </a:t>
            </a:r>
            <a:r>
              <a:rPr lang="de-AT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eingesetzt.</a:t>
            </a:r>
            <a:endParaRPr lang="de-AT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spcBef>
                <a:spcPts val="1300"/>
              </a:spcBef>
              <a:defRPr/>
            </a:pPr>
            <a:r>
              <a:rPr lang="de-AT" sz="2400" dirty="0" smtClean="0"/>
              <a:t>Media Watch on </a:t>
            </a:r>
            <a:r>
              <a:rPr lang="de-AT" sz="2400" dirty="0" err="1" smtClean="0"/>
              <a:t>Climate</a:t>
            </a:r>
            <a:r>
              <a:rPr lang="de-AT" sz="2400" dirty="0" smtClean="0"/>
              <a:t> Change</a:t>
            </a:r>
            <a:r>
              <a:rPr lang="de-AT" sz="24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de-AT" sz="24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de-AT" sz="2400" dirty="0" smtClean="0">
                <a:solidFill>
                  <a:srgbClr val="666699"/>
                </a:solidFill>
              </a:rPr>
              <a:t>www.ecoresearch.net/climate</a:t>
            </a:r>
            <a:r>
              <a:rPr lang="de-AT" sz="2000" dirty="0">
                <a:solidFill>
                  <a:srgbClr val="666699"/>
                </a:solidFill>
              </a:rPr>
              <a:t/>
            </a:r>
            <a:br>
              <a:rPr lang="de-AT" sz="2000" dirty="0">
                <a:solidFill>
                  <a:srgbClr val="666699"/>
                </a:solidFill>
              </a:rPr>
            </a:br>
            <a: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  <a:t>Digital </a:t>
            </a:r>
            <a:r>
              <a:rPr lang="de-AT" sz="2000" dirty="0">
                <a:solidFill>
                  <a:schemeClr val="bg1">
                    <a:lumMod val="50000"/>
                  </a:schemeClr>
                </a:solidFill>
              </a:rPr>
              <a:t>Earth </a:t>
            </a:r>
            <a:r>
              <a:rPr lang="de-AT" sz="2000" dirty="0" err="1" smtClean="0">
                <a:solidFill>
                  <a:schemeClr val="bg1">
                    <a:lumMod val="50000"/>
                  </a:schemeClr>
                </a:solidFill>
              </a:rPr>
              <a:t>Visualization</a:t>
            </a:r>
            <a: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AT" sz="2000" dirty="0">
                <a:solidFill>
                  <a:schemeClr val="bg1">
                    <a:lumMod val="50000"/>
                  </a:schemeClr>
                </a:solidFill>
              </a:rPr>
              <a:t>Challenge 2007 </a:t>
            </a:r>
            <a: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de-AT" sz="2000" dirty="0">
                <a:solidFill>
                  <a:schemeClr val="bg1">
                    <a:lumMod val="50000"/>
                  </a:schemeClr>
                </a:solidFill>
              </a:rPr>
              <a:t>Gewinner), </a:t>
            </a:r>
            <a:br>
              <a:rPr lang="de-AT" sz="20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de-AT" sz="2000" dirty="0" err="1" smtClean="0">
                <a:solidFill>
                  <a:schemeClr val="bg1">
                    <a:lumMod val="50000"/>
                  </a:schemeClr>
                </a:solidFill>
              </a:rPr>
              <a:t>Semantic</a:t>
            </a:r>
            <a: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AT" sz="2000" dirty="0">
                <a:solidFill>
                  <a:schemeClr val="bg1">
                    <a:lumMod val="50000"/>
                  </a:schemeClr>
                </a:solidFill>
              </a:rPr>
              <a:t>Web Challenge 2007 (Finalist</a:t>
            </a:r>
            <a: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>
              <a:spcBef>
                <a:spcPts val="1300"/>
              </a:spcBef>
              <a:defRPr/>
            </a:pPr>
            <a:r>
              <a:rPr lang="de-AT" sz="2400" dirty="0" smtClean="0"/>
              <a:t>US </a:t>
            </a:r>
            <a:r>
              <a:rPr lang="de-AT" sz="2400" dirty="0" err="1" smtClean="0"/>
              <a:t>Election</a:t>
            </a:r>
            <a:r>
              <a:rPr lang="de-AT" sz="2400" dirty="0" smtClean="0"/>
              <a:t> 2008 Web Monitor </a:t>
            </a:r>
            <a:br>
              <a:rPr lang="de-AT" sz="2400" dirty="0" smtClean="0"/>
            </a:br>
            <a:r>
              <a:rPr lang="de-AT" sz="2400" dirty="0" smtClean="0">
                <a:solidFill>
                  <a:srgbClr val="666699"/>
                </a:solidFill>
              </a:rPr>
              <a:t>www.ecoresearch.net/election2008</a:t>
            </a:r>
            <a:r>
              <a:rPr lang="de-AT" sz="2800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de-AT" sz="28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  <a:t>Österreichischer Staatspreis für Multimedia und </a:t>
            </a:r>
            <a:b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  <a:t>e-Business 2008: “Online Communities, Web 2.0 and </a:t>
            </a:r>
            <a:b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de-AT" sz="2000" dirty="0" err="1" smtClean="0">
                <a:solidFill>
                  <a:schemeClr val="bg1">
                    <a:lumMod val="50000"/>
                  </a:schemeClr>
                </a:solidFill>
              </a:rPr>
              <a:t>Social</a:t>
            </a:r>
            <a:r>
              <a:rPr lang="de-AT" sz="2000" dirty="0" smtClean="0">
                <a:solidFill>
                  <a:schemeClr val="bg1">
                    <a:lumMod val="50000"/>
                  </a:schemeClr>
                </a:solidFill>
              </a:rPr>
              <a:t> Networks” (Kategorie-Sieger)</a:t>
            </a:r>
            <a:endParaRPr lang="de-AT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900" y="4625975"/>
            <a:ext cx="1757363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900" y="3062288"/>
            <a:ext cx="17573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369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4275" tIns="47137" rIns="94275" bIns="47137" anchor="ctr"/>
          <a:lstStyle/>
          <a:p>
            <a:endParaRPr lang="de-DE"/>
          </a:p>
        </p:txBody>
      </p:sp>
      <p:pic>
        <p:nvPicPr>
          <p:cNvPr id="1473539" name="Picture 3" descr="logo-e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5929313"/>
            <a:ext cx="20224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929313" y="5489575"/>
            <a:ext cx="2027237" cy="298450"/>
            <a:chOff x="5929313" y="5489575"/>
            <a:chExt cx="2027237" cy="297912"/>
          </a:xfrm>
        </p:grpSpPr>
        <p:pic>
          <p:nvPicPr>
            <p:cNvPr id="17413" name="Picture 4" descr="ppt-last-pag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425" y="5489575"/>
              <a:ext cx="2016125" cy="29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4" name="Picture 6" descr="MU_squar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9313" y="5491516"/>
              <a:ext cx="295971" cy="295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5406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73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73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73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73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12158663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03382" y="5482653"/>
            <a:ext cx="6711744" cy="830997"/>
          </a:xfrm>
          <a:prstGeom prst="rect">
            <a:avLst/>
          </a:prstGeom>
          <a:solidFill>
            <a:schemeClr val="bg1">
              <a:alpha val="69000"/>
            </a:schemeClr>
          </a:solidFill>
          <a:effectLst>
            <a:glow rad="139700">
              <a:schemeClr val="tx1">
                <a:lumMod val="50000"/>
                <a:lumOff val="50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l">
              <a:defRPr/>
            </a:pPr>
            <a:r>
              <a:rPr lang="de-AT" sz="2400" dirty="0">
                <a:latin typeface="Futura BdCn BT" pitchFamily="34" charset="0"/>
              </a:rPr>
              <a:t>NOAA </a:t>
            </a:r>
            <a:r>
              <a:rPr lang="de-AT" sz="2400" dirty="0" err="1">
                <a:latin typeface="Futura BdCn BT" pitchFamily="34" charset="0"/>
              </a:rPr>
              <a:t>collects</a:t>
            </a:r>
            <a:r>
              <a:rPr lang="de-AT" sz="2400" dirty="0">
                <a:latin typeface="Futura BdCn BT" pitchFamily="34" charset="0"/>
              </a:rPr>
              <a:t> 80 TB of </a:t>
            </a:r>
            <a:r>
              <a:rPr lang="de-AT" sz="2400" dirty="0" err="1">
                <a:latin typeface="Futura BdCn BT" pitchFamily="34" charset="0"/>
              </a:rPr>
              <a:t>scientific</a:t>
            </a:r>
            <a:r>
              <a:rPr lang="de-AT" sz="2400" dirty="0">
                <a:latin typeface="Futura BdCn BT" pitchFamily="34" charset="0"/>
              </a:rPr>
              <a:t> </a:t>
            </a:r>
            <a:r>
              <a:rPr lang="de-AT" sz="2400" dirty="0" err="1">
                <a:latin typeface="Futura BdCn BT" pitchFamily="34" charset="0"/>
              </a:rPr>
              <a:t>data</a:t>
            </a:r>
            <a:r>
              <a:rPr lang="de-AT" sz="2400" dirty="0">
                <a:latin typeface="Futura BdCn BT" pitchFamily="34" charset="0"/>
              </a:rPr>
              <a:t> per </a:t>
            </a:r>
            <a:r>
              <a:rPr lang="de-AT" sz="2400" dirty="0" err="1">
                <a:latin typeface="Futura BdCn BT" pitchFamily="34" charset="0"/>
              </a:rPr>
              <a:t>day</a:t>
            </a:r>
            <a:r>
              <a:rPr lang="de-AT" sz="2400" dirty="0">
                <a:latin typeface="Futura BdCn BT" pitchFamily="34" charset="0"/>
              </a:rPr>
              <a:t>, </a:t>
            </a:r>
            <a:r>
              <a:rPr lang="en-US" sz="2400" dirty="0">
                <a:latin typeface="Futura BdCn BT" pitchFamily="34" charset="0"/>
              </a:rPr>
              <a:t>with a 10-fold increase expected by 2020. Annual </a:t>
            </a:r>
            <a:r>
              <a:rPr lang="de-AT" sz="2400" dirty="0">
                <a:latin typeface="Futura BdCn BT" pitchFamily="34" charset="0"/>
              </a:rPr>
              <a:t>IT Budget: USD 1 Billion</a:t>
            </a:r>
          </a:p>
        </p:txBody>
      </p:sp>
    </p:spTree>
    <p:extLst>
      <p:ext uri="{BB962C8B-B14F-4D97-AF65-F5344CB8AC3E}">
        <p14:creationId xmlns:p14="http://schemas.microsoft.com/office/powerpoint/2010/main" val="84263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Geospatial Mapping</a:t>
            </a:r>
          </a:p>
        </p:txBody>
      </p:sp>
      <p:pic>
        <p:nvPicPr>
          <p:cNvPr id="5123" name="Picture 3" descr="katri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2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2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357188"/>
            <a:ext cx="5727700" cy="609600"/>
          </a:xfrm>
        </p:spPr>
        <p:txBody>
          <a:bodyPr/>
          <a:lstStyle/>
          <a:p>
            <a:r>
              <a:rPr lang="en-US" sz="2800" dirty="0" smtClean="0"/>
              <a:t>Web Intelligence Data Sources</a:t>
            </a: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539750" y="1196975"/>
            <a:ext cx="799306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4275" tIns="47137" rIns="94275" bIns="47137"/>
          <a:lstStyle/>
          <a:p>
            <a:pPr indent="-228600"/>
            <a:endParaRPr lang="de-AT"/>
          </a:p>
        </p:txBody>
      </p:sp>
      <p:pic>
        <p:nvPicPr>
          <p:cNvPr id="717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557338"/>
            <a:ext cx="7826375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188" y="5686425"/>
            <a:ext cx="626427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AT" sz="3200" dirty="0">
                <a:solidFill>
                  <a:srgbClr val="666699"/>
                </a:solidFill>
                <a:latin typeface="+mj-lt"/>
              </a:rPr>
              <a:t>Structured</a:t>
            </a:r>
            <a:r>
              <a:rPr lang="de-AT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de-AT" sz="3200" dirty="0">
                <a:latin typeface="+mj-lt"/>
              </a:rPr>
              <a:t>|</a:t>
            </a:r>
            <a:r>
              <a:rPr lang="de-AT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de-AT" sz="3200" dirty="0">
                <a:solidFill>
                  <a:srgbClr val="666699"/>
                </a:solidFill>
                <a:latin typeface="+mj-lt"/>
              </a:rPr>
              <a:t>Unstructured</a:t>
            </a:r>
            <a:r>
              <a:rPr lang="de-AT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de-AT" sz="3200" dirty="0">
                <a:latin typeface="+mj-lt"/>
              </a:rPr>
              <a:t>|</a:t>
            </a:r>
            <a:r>
              <a:rPr lang="de-AT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de-AT" sz="3200" dirty="0">
                <a:solidFill>
                  <a:srgbClr val="666699"/>
                </a:solidFill>
                <a:latin typeface="+mj-lt"/>
              </a:rPr>
              <a:t>Social</a:t>
            </a:r>
          </a:p>
        </p:txBody>
      </p:sp>
    </p:spTree>
    <p:extLst>
      <p:ext uri="{BB962C8B-B14F-4D97-AF65-F5344CB8AC3E}">
        <p14:creationId xmlns:p14="http://schemas.microsoft.com/office/powerpoint/2010/main" val="20682343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2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439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mw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6675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mw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64913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ntemporary Portrait">
  <a:themeElements>
    <a:clrScheme name="1_Contemporary Portrait 2">
      <a:dk1>
        <a:srgbClr val="000000"/>
      </a:dk1>
      <a:lt1>
        <a:srgbClr val="FFFFFF"/>
      </a:lt1>
      <a:dk2>
        <a:srgbClr val="000000"/>
      </a:dk2>
      <a:lt2>
        <a:srgbClr val="5E574E"/>
      </a:lt2>
      <a:accent1>
        <a:srgbClr val="FF66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B900"/>
      </a:accent6>
      <a:hlink>
        <a:srgbClr val="996633"/>
      </a:hlink>
      <a:folHlink>
        <a:srgbClr val="808000"/>
      </a:folHlink>
    </a:clrScheme>
    <a:fontScheme name="1_Contemporary Portrait">
      <a:majorFont>
        <a:latin typeface="Futura BdCn BT"/>
        <a:ea typeface=""/>
        <a:cs typeface=""/>
      </a:majorFont>
      <a:minorFont>
        <a:latin typeface="Futura BdCn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4275" tIns="47137" rIns="94275" bIns="47137" numCol="1" anchor="t" anchorCtr="0" compatLnSpc="1">
        <a:prstTxWarp prst="textNoShape">
          <a:avLst/>
        </a:prstTxWarp>
      </a:bodyPr>
      <a:lstStyle>
        <a:defPPr marL="0" marR="0" indent="-228600" algn="just" defTabSz="914400" rtl="0" eaLnBrk="0" fontAlgn="base" latinLnBrk="0" hangingPunct="0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1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NewsGoth BdXCn BT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4275" tIns="47137" rIns="94275" bIns="47137" numCol="1" anchor="t" anchorCtr="0" compatLnSpc="1">
        <a:prstTxWarp prst="textNoShape">
          <a:avLst/>
        </a:prstTxWarp>
      </a:bodyPr>
      <a:lstStyle>
        <a:defPPr marL="0" marR="0" indent="-228600" algn="just" defTabSz="914400" rtl="0" eaLnBrk="0" fontAlgn="base" latinLnBrk="0" hangingPunct="0">
          <a:lnSpc>
            <a:spcPct val="100000"/>
          </a:lnSpc>
          <a:spcBef>
            <a:spcPct val="30000"/>
          </a:spcBef>
          <a:spcAft>
            <a:spcPct val="0"/>
          </a:spcAft>
          <a:buClrTx/>
          <a:buSzTx/>
          <a:buFontTx/>
          <a:buNone/>
          <a:tabLst/>
          <a:defRPr kumimoji="1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NewsGoth BdXCn BT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1_Contemporary Portrait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temporary Portrait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temporary Portrait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temporary Portrait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temporary Portrait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temporary Portrait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temporary Portrait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144</Words>
  <Application>Microsoft Office PowerPoint</Application>
  <PresentationFormat>On-screen Show (4:3)</PresentationFormat>
  <Paragraphs>19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Futura BdCn BT</vt:lpstr>
      <vt:lpstr>NewsGoth BdXCn BT</vt:lpstr>
      <vt:lpstr>MS PGothic</vt:lpstr>
      <vt:lpstr>Times New Roman</vt:lpstr>
      <vt:lpstr>Monotype Sorts</vt:lpstr>
      <vt:lpstr>1_Contemporary Portrait</vt:lpstr>
      <vt:lpstr>PowerPoint Presentation</vt:lpstr>
      <vt:lpstr>PowerPoint Presentation</vt:lpstr>
      <vt:lpstr>Geospatial Mapping</vt:lpstr>
      <vt:lpstr>PowerPoint Presentation</vt:lpstr>
      <vt:lpstr>Web Intelligence Data Sources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Anwendungsbeispiele</vt:lpstr>
      <vt:lpstr>Referenzprojekte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2011-09-06T15:27:07Z</dcterms:created>
  <dcterms:modified xsi:type="dcterms:W3CDTF">2011-11-13T12:52:54Z</dcterms:modified>
</cp:coreProperties>
</file>