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328" r:id="rId3"/>
    <p:sldId id="298" r:id="rId4"/>
    <p:sldId id="325" r:id="rId5"/>
    <p:sldId id="307" r:id="rId6"/>
    <p:sldId id="308" r:id="rId7"/>
    <p:sldId id="310" r:id="rId8"/>
    <p:sldId id="329" r:id="rId9"/>
    <p:sldId id="330" r:id="rId10"/>
    <p:sldId id="327" r:id="rId11"/>
    <p:sldId id="317" r:id="rId12"/>
    <p:sldId id="331" r:id="rId13"/>
    <p:sldId id="332" r:id="rId14"/>
    <p:sldId id="318" r:id="rId15"/>
    <p:sldId id="324" r:id="rId16"/>
    <p:sldId id="320" r:id="rId17"/>
    <p:sldId id="321" r:id="rId18"/>
  </p:sldIdLst>
  <p:sldSz cx="9144000" cy="6858000" type="screen4x3"/>
  <p:notesSz cx="6858000" cy="97345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00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636" autoAdjust="0"/>
    <p:restoredTop sz="82754" autoAdjust="0"/>
  </p:normalViewPr>
  <p:slideViewPr>
    <p:cSldViewPr showGuides="1">
      <p:cViewPr varScale="1">
        <p:scale>
          <a:sx n="103" d="100"/>
          <a:sy n="103" d="100"/>
        </p:scale>
        <p:origin x="-1088" y="-104"/>
      </p:cViewPr>
      <p:guideLst>
        <p:guide orient="horz" pos="2160"/>
        <p:guide orient="horz" pos="119"/>
        <p:guide orient="horz" pos="1003"/>
        <p:guide orient="horz" pos="1162"/>
        <p:guide orient="horz" pos="3929"/>
        <p:guide orient="horz" pos="635"/>
        <p:guide orient="horz" pos="3022"/>
        <p:guide orient="horz" pos="3999"/>
        <p:guide pos="2880"/>
        <p:guide pos="4785"/>
        <p:guide pos="295"/>
        <p:guide pos="5122"/>
        <p:guide pos="5644"/>
        <p:guide pos="5465"/>
      </p:guideLst>
    </p:cSldViewPr>
  </p:slideViewPr>
  <p:outlineViewPr>
    <p:cViewPr>
      <p:scale>
        <a:sx n="33" d="100"/>
        <a:sy n="33" d="100"/>
      </p:scale>
      <p:origin x="0" y="7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406" y="-96"/>
      </p:cViewPr>
      <p:guideLst>
        <p:guide orient="horz" pos="306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900" cap="all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6BCC2-1ACB-47B7-9BD5-D07B511D4BCC}" type="datetimeFigureOut">
              <a:rPr lang="de-DE" sz="900" cap="all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16.11.2011</a:t>
            </a:fld>
            <a:endParaRPr lang="de-AT" sz="900" cap="all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900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0C54-50F9-488D-9F36-A0537D25AB73}" type="slidenum">
              <a:rPr lang="de-AT" sz="900" cap="all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‹Nr.›</a:t>
            </a:fld>
            <a:endParaRPr lang="de-AT" sz="900" cap="all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 cap="all" baseline="0">
                <a:latin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 cap="all" baseline="0">
                <a:latin typeface="Verdana" pitchFamily="34" charset="0"/>
              </a:defRPr>
            </a:lvl1pPr>
          </a:lstStyle>
          <a:p>
            <a:fld id="{A1DB3EEE-453D-45AD-A07B-ADA37DD2F94A}" type="datetimeFigureOut">
              <a:rPr lang="de-DE" smtClean="0"/>
              <a:pPr/>
              <a:t>16.11.2011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23911"/>
            <a:ext cx="5486400" cy="438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cap="all" baseline="0">
                <a:latin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cap="all" baseline="0">
                <a:latin typeface="Verdana" pitchFamily="34" charset="0"/>
              </a:defRPr>
            </a:lvl1pPr>
          </a:lstStyle>
          <a:p>
            <a:fld id="{0DBFB593-90D8-42EF-B042-3F5628C06FFC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11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13</a:t>
            </a:fld>
            <a:endParaRPr lang="de-A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14</a:t>
            </a:fld>
            <a:endParaRPr lang="de-A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16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17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30250"/>
            <a:ext cx="4864100" cy="3649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133782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133782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 smtClean="0"/>
              <a:t>Fußzeile</a:t>
            </a:r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A7BEC0E-A10A-46DD-B6FB-30F1E68150A3}" type="datetime1">
              <a:rPr lang="de-AT" smtClean="0"/>
              <a:pPr/>
              <a:t>16.11.2011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 mit kurzem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Fußzeile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1F0935-76AD-472F-869A-BFC7616E10CF}" type="datetime1">
              <a:rPr lang="de-AT" smtClean="0"/>
              <a:pPr/>
              <a:t>16.11.2011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ur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Kapitelüberschrif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668769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Kapitelfolie mit kurzem Tex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Fußzeile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F06BFE9-70F6-4510-8431-2B70E412F0E3}" type="datetime1">
              <a:rPr lang="de-AT" smtClean="0"/>
              <a:pPr/>
              <a:t>16.11.2011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Fußzeile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B00DAD-AAFD-4423-9016-B81BB1903077}" type="datetime1">
              <a:rPr lang="de-AT" smtClean="0"/>
              <a:pPr/>
              <a:t>16.11.2011</a:t>
            </a:fld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44675"/>
            <a:ext cx="7668769" cy="43915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Fußzeile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B7974ED-C101-44F6-915E-24108F547DFD}" type="datetime1">
              <a:rPr lang="de-AT" smtClean="0"/>
              <a:pPr/>
              <a:t>16.11.2011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4" r:id="rId4"/>
    <p:sldLayoutId id="2147483662" r:id="rId5"/>
    <p:sldLayoutId id="2147483651" r:id="rId6"/>
    <p:sldLayoutId id="2147483652" r:id="rId7"/>
    <p:sldLayoutId id="2147483664" r:id="rId8"/>
    <p:sldLayoutId id="2147483665" r:id="rId9"/>
    <p:sldLayoutId id="2147483663" r:id="rId10"/>
  </p:sldLayoutIdLst>
  <p:transition>
    <p:fade/>
  </p:transition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err="1" smtClean="0"/>
              <a:t>WI-Studium</a:t>
            </a:r>
            <a:r>
              <a:rPr lang="de-DE" sz="3600" dirty="0" smtClean="0"/>
              <a:t> an der WU: </a:t>
            </a:r>
            <a:br>
              <a:rPr lang="de-DE" sz="3600" dirty="0" smtClean="0"/>
            </a:br>
            <a:r>
              <a:rPr lang="de-DE" sz="3600" dirty="0" smtClean="0"/>
              <a:t>Wirtschaftsinformatik im </a:t>
            </a:r>
            <a:r>
              <a:rPr lang="de-DE" sz="3600" dirty="0" err="1" smtClean="0"/>
              <a:t>Bakk.-</a:t>
            </a:r>
            <a:r>
              <a:rPr lang="de-DE" sz="3600" dirty="0" smtClean="0"/>
              <a:t> und Masterprogramm</a:t>
            </a:r>
            <a:endParaRPr lang="de-AT" sz="3600" i="1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65547" y="5572800"/>
            <a:ext cx="8210141" cy="828000"/>
          </a:xfrm>
        </p:spPr>
        <p:txBody>
          <a:bodyPr/>
          <a:lstStyle/>
          <a:p>
            <a:r>
              <a:rPr lang="de-AT" sz="2800" dirty="0" smtClean="0"/>
              <a:t>Gustaf Neumann, Programmdirektor</a:t>
            </a:r>
          </a:p>
          <a:p>
            <a:r>
              <a:rPr lang="de-AT" sz="1600" dirty="0" smtClean="0"/>
              <a:t>Institut für Wirtschaftsinformatik und Neue Medien    </a:t>
            </a:r>
            <a:br>
              <a:rPr lang="de-AT" sz="1600" dirty="0" smtClean="0"/>
            </a:br>
            <a:r>
              <a:rPr lang="de-AT" sz="1600" dirty="0" smtClean="0"/>
              <a:t>17.11.2011</a:t>
            </a:r>
            <a:endParaRPr lang="de-AT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Wien als IT-Standort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812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Wien ist</a:t>
            </a:r>
            <a:r>
              <a:rPr kumimoji="0" lang="de-DE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IT-Standort #3 in Europa</a:t>
            </a:r>
            <a:endParaRPr lang="de-DE" sz="2400" dirty="0" smtClean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Nach München (#1) und London (#2)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&gt;8.000 IT-Betriebe in Wien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... erwirtschaften 15% der Wiener Wertschöpfung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... 6x höhere Wertschöpfung in Wien als der Tourismus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de-DE" sz="2000" dirty="0" smtClean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de-DE" sz="2000" dirty="0" smtClean="0"/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dirty="0" smtClean="0"/>
              <a:t>Studie der VITE/ MA 27</a:t>
            </a:r>
            <a:br>
              <a:rPr lang="de-DE" sz="2000" dirty="0" smtClean="0"/>
            </a:br>
            <a:r>
              <a:rPr lang="de-DE" sz="2000" dirty="0" smtClean="0"/>
              <a:t>(Vienna IT Enterprises)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de-DE" sz="2000" dirty="0" smtClean="0"/>
              <a:t>Quelle: IT-Atlas, </a:t>
            </a:r>
            <a:br>
              <a:rPr lang="de-DE" sz="2000" dirty="0" smtClean="0"/>
            </a:br>
            <a:r>
              <a:rPr lang="de-DE" sz="2000" dirty="0" smtClean="0"/>
              <a:t>Computerwelt 2010</a:t>
            </a:r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kumimoji="0" lang="de-DE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138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de-DE" sz="2000" dirty="0" smtClean="0"/>
          </a:p>
        </p:txBody>
      </p:sp>
      <p:pic>
        <p:nvPicPr>
          <p:cNvPr id="12" name="Bild 11" descr="Bildschirmfoto 2011-03-31 um 19.43.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267200"/>
            <a:ext cx="4724401" cy="18288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267200" y="6139190"/>
            <a:ext cx="34850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IT-Patentanmeldungen pro 1 Mio. Beschäftigte</a:t>
            </a:r>
            <a:endParaRPr lang="de-DE" sz="1100" dirty="0"/>
          </a:p>
        </p:txBody>
      </p:sp>
      <p:sp>
        <p:nvSpPr>
          <p:cNvPr id="14" name="Textfeld 13"/>
          <p:cNvSpPr txBox="1"/>
          <p:nvPr/>
        </p:nvSpPr>
        <p:spPr>
          <a:xfrm>
            <a:off x="6096000" y="4431268"/>
            <a:ext cx="75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800040"/>
                </a:solidFill>
              </a:rPr>
              <a:t>Wien</a:t>
            </a:r>
            <a:endParaRPr lang="de-DE" dirty="0">
              <a:solidFill>
                <a:srgbClr val="80004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rot="10800000" flipV="1">
            <a:off x="4953000" y="46482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 an der WU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265113" lvl="0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Studienzweig Wirtschaftinformatik </a:t>
            </a:r>
            <a:r>
              <a:rPr lang="de-DE" sz="2000" dirty="0" smtClean="0"/>
              <a:t>im Rahmen des </a:t>
            </a:r>
            <a:r>
              <a:rPr lang="de-DE" sz="2000" dirty="0" err="1" smtClean="0"/>
              <a:t>Bakkalaureatsstudiums</a:t>
            </a:r>
            <a:r>
              <a:rPr lang="de-DE" sz="2000" dirty="0" smtClean="0"/>
              <a:t> aus Sozial- und Wirtschaftswissenschaften (Studienplan 2006, 70 ECTS IT)</a:t>
            </a:r>
          </a:p>
          <a:p>
            <a:pPr marL="265113" lvl="0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err="1" smtClean="0">
                <a:solidFill>
                  <a:srgbClr val="532481"/>
                </a:solidFill>
              </a:rPr>
              <a:t>Bakkalaureatsstudium</a:t>
            </a:r>
            <a:r>
              <a:rPr lang="de-DE" sz="2000" dirty="0" smtClean="0">
                <a:solidFill>
                  <a:srgbClr val="532481"/>
                </a:solidFill>
              </a:rPr>
              <a:t> aus Wirtschaftsinformatik</a:t>
            </a:r>
            <a:r>
              <a:rPr lang="de-DE" sz="2000" dirty="0" smtClean="0"/>
              <a:t> (Studienplan 2002, 110 ECTS IT, kann nicht mehr aufgenommen werden)</a:t>
            </a:r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Magisterstudium aus Wirtschaftsinformatik </a:t>
            </a:r>
            <a:br>
              <a:rPr lang="de-DE" sz="2000" dirty="0" smtClean="0">
                <a:solidFill>
                  <a:srgbClr val="532481"/>
                </a:solidFill>
              </a:rPr>
            </a:br>
            <a:r>
              <a:rPr lang="de-DE" sz="2000" dirty="0" smtClean="0"/>
              <a:t>(3 Semester, in Deutsch und Englisch, Studienplan 2002, letzte Zulassung WS 2011)</a:t>
            </a:r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International Masterprogramm aus „Information Systems“ </a:t>
            </a:r>
            <a:br>
              <a:rPr lang="de-DE" sz="2000" dirty="0" smtClean="0">
                <a:solidFill>
                  <a:srgbClr val="532481"/>
                </a:solidFill>
              </a:rPr>
            </a:br>
            <a:r>
              <a:rPr lang="de-DE" sz="2000" dirty="0" smtClean="0"/>
              <a:t>(4 Semester, in engl. Sprache, ab WS 2012)</a:t>
            </a:r>
          </a:p>
          <a:p>
            <a:pPr marL="265113" lvl="0" indent="-265113">
              <a:spcAft>
                <a:spcPts val="600"/>
              </a:spcAft>
              <a:buClr>
                <a:schemeClr val="accent3"/>
              </a:buClr>
            </a:pPr>
            <a:endParaRPr lang="de-DE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86200"/>
            <a:ext cx="4597400" cy="27813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Studienzweig WI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5113" lvl="0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Aufbau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Allgemeine Studieneingangsphase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2 IT-orientierte </a:t>
            </a:r>
            <a:r>
              <a:rPr lang="de-DE" sz="2000" dirty="0" err="1" smtClean="0">
                <a:solidFill>
                  <a:srgbClr val="532481"/>
                </a:solidFill>
              </a:rPr>
              <a:t>SBWLs</a:t>
            </a:r>
            <a:endParaRPr lang="de-DE" sz="2000" dirty="0" smtClean="0">
              <a:solidFill>
                <a:srgbClr val="532481"/>
              </a:solidFill>
            </a:endParaRP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CBK (Modellierung, Datenbanken, Netzwerke, Sicherheit, Programmierung, Geschäftsprozessmodellierung)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>
              <a:solidFill>
                <a:srgbClr val="532481"/>
              </a:solidFill>
            </a:endParaRPr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/>
              <a:t>Zahl der Studierenden </a:t>
            </a:r>
            <a:br>
              <a:rPr lang="de-DE" sz="2000" dirty="0" smtClean="0"/>
            </a:br>
            <a:r>
              <a:rPr lang="de-DE" sz="2000" dirty="0" smtClean="0"/>
              <a:t>in </a:t>
            </a:r>
            <a:r>
              <a:rPr lang="de-DE" sz="2000" dirty="0" err="1" smtClean="0"/>
              <a:t>WI-Kernfächern</a:t>
            </a:r>
            <a:r>
              <a:rPr lang="de-DE" sz="2000" dirty="0" smtClean="0"/>
              <a:t> hat sich </a:t>
            </a:r>
            <a:br>
              <a:rPr lang="de-DE" sz="2000" dirty="0" smtClean="0"/>
            </a:br>
            <a:r>
              <a:rPr lang="de-DE" sz="2000" dirty="0" smtClean="0"/>
              <a:t>zwischen SS 2009 und </a:t>
            </a:r>
            <a:br>
              <a:rPr lang="de-DE" sz="2000" dirty="0" smtClean="0"/>
            </a:br>
            <a:r>
              <a:rPr lang="de-DE" sz="2000" dirty="0" smtClean="0"/>
              <a:t>SS 2011 fast verdreifacht</a:t>
            </a:r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</a:pPr>
            <a:endParaRPr lang="de-DE" sz="2000" dirty="0" smtClean="0"/>
          </a:p>
          <a:p>
            <a:pPr marL="265113" lvl="0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lvl="0" indent="-265113">
              <a:spcAft>
                <a:spcPts val="600"/>
              </a:spcAft>
              <a:buClr>
                <a:schemeClr val="accent3"/>
              </a:buClr>
            </a:pPr>
            <a:endParaRPr lang="de-DE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Masterprogramm (3-Semester)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5113" lvl="0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Aufbau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Kleiner CBK (11 </a:t>
            </a:r>
            <a:r>
              <a:rPr lang="de-DE" sz="2000" dirty="0" err="1" smtClean="0">
                <a:solidFill>
                  <a:srgbClr val="532481"/>
                </a:solidFill>
              </a:rPr>
              <a:t>SSt</a:t>
            </a:r>
            <a:r>
              <a:rPr lang="de-DE" sz="2000" dirty="0" smtClean="0">
                <a:solidFill>
                  <a:srgbClr val="532481"/>
                </a:solidFill>
              </a:rPr>
              <a:t>)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Umfangreiche Vertiefungen (2x 16 </a:t>
            </a:r>
            <a:r>
              <a:rPr lang="de-DE" sz="2000" dirty="0" err="1" smtClean="0">
                <a:solidFill>
                  <a:srgbClr val="532481"/>
                </a:solidFill>
              </a:rPr>
              <a:t>SSt</a:t>
            </a:r>
            <a:r>
              <a:rPr lang="de-DE" sz="2000" dirty="0" smtClean="0">
                <a:solidFill>
                  <a:srgbClr val="532481"/>
                </a:solidFill>
              </a:rPr>
              <a:t>)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532481"/>
                </a:solidFill>
              </a:rPr>
              <a:t>Sehr breit: 15 Unterschiedliche Wahlblöcke</a:t>
            </a:r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/>
              <a:t>Zahl der Studierenden </a:t>
            </a:r>
            <a:br>
              <a:rPr lang="de-DE" sz="2000" dirty="0" smtClean="0"/>
            </a:br>
            <a:r>
              <a:rPr lang="de-DE" sz="2000" dirty="0" smtClean="0"/>
              <a:t>konstant ansteigend,</a:t>
            </a:r>
            <a:br>
              <a:rPr lang="de-DE" sz="2000" dirty="0" smtClean="0"/>
            </a:br>
            <a:r>
              <a:rPr lang="de-DE" sz="2000" dirty="0" smtClean="0"/>
              <a:t>derzeit etwa 130</a:t>
            </a:r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</a:pPr>
            <a:endParaRPr lang="de-DE" sz="2000" dirty="0" smtClean="0"/>
          </a:p>
          <a:p>
            <a:pPr marL="265113" lvl="0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lvl="0" indent="-265113">
              <a:spcAft>
                <a:spcPts val="600"/>
              </a:spcAft>
              <a:buClr>
                <a:schemeClr val="accent3"/>
              </a:buClr>
            </a:pPr>
            <a:endParaRPr lang="de-DE" sz="2000" dirty="0" smtClean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43" y="3505200"/>
            <a:ext cx="4982757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Internationales Masterprogramm Information Systems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457200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/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/>
              <a:t>Rein englischsprachiges Masterprogramm ab WS 2012</a:t>
            </a:r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/>
              <a:t>4 Semester</a:t>
            </a:r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/>
              <a:t>Breiter CBK (50 ECTS) mit Schwerpunkten: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1882" dirty="0" smtClean="0"/>
              <a:t>IS and </a:t>
            </a:r>
            <a:r>
              <a:rPr lang="de-DE" sz="1882" dirty="0" err="1" smtClean="0"/>
              <a:t>Organizations</a:t>
            </a:r>
            <a:endParaRPr lang="de-DE" sz="1882" dirty="0" smtClean="0"/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1882" dirty="0" smtClean="0"/>
              <a:t>Management and IS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1882" dirty="0" smtClean="0"/>
              <a:t>IS </a:t>
            </a:r>
            <a:r>
              <a:rPr lang="de-DE" sz="1882" dirty="0" err="1" smtClean="0"/>
              <a:t>Development</a:t>
            </a:r>
            <a:endParaRPr lang="de-DE" sz="1882" dirty="0" smtClean="0"/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indent="-265113">
              <a:lnSpc>
                <a:spcPct val="120000"/>
              </a:lnSpc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/>
              <a:t>Heranbildung der Forschungsqualifikation, </a:t>
            </a:r>
            <a:r>
              <a:rPr lang="de-DE" sz="2000" dirty="0" err="1" smtClean="0"/>
              <a:t>tiefergehendes</a:t>
            </a:r>
            <a:r>
              <a:rPr lang="de-DE" sz="2000" dirty="0" smtClean="0"/>
              <a:t> Spezialwissen im Rahmen der Wahlmöglichkeiten (40 ECTS):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1882" dirty="0" smtClean="0"/>
              <a:t>IS Service Management*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1882" dirty="0" smtClean="0"/>
              <a:t>IS Processes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1882" dirty="0" smtClean="0"/>
              <a:t>IS Engineering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1882" dirty="0" smtClean="0"/>
              <a:t>+ </a:t>
            </a:r>
            <a:r>
              <a:rPr lang="en-US" sz="1882" dirty="0" err="1" smtClean="0"/>
              <a:t>Kompetenzfelder</a:t>
            </a:r>
            <a:endParaRPr lang="en-US" sz="1882" dirty="0" smtClean="0"/>
          </a:p>
          <a:p>
            <a:pPr marL="265113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 Ranking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Gutes Abschneiden in externen Rankings</a:t>
            </a:r>
          </a:p>
          <a:p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2000" dirty="0" smtClean="0"/>
              <a:t>Format 2003: </a:t>
            </a:r>
            <a:br>
              <a:rPr lang="de-DE" sz="2000" dirty="0" smtClean="0"/>
            </a:br>
            <a:r>
              <a:rPr lang="de-DE" sz="2000" i="1" dirty="0" smtClean="0">
                <a:solidFill>
                  <a:srgbClr val="532481"/>
                </a:solidFill>
              </a:rPr>
              <a:t>„bestes </a:t>
            </a:r>
            <a:r>
              <a:rPr lang="de-DE" sz="2000" i="1" dirty="0" err="1" smtClean="0">
                <a:solidFill>
                  <a:srgbClr val="532481"/>
                </a:solidFill>
              </a:rPr>
              <a:t>WI-Studium</a:t>
            </a:r>
            <a:r>
              <a:rPr lang="de-DE" sz="2000" i="1" dirty="0" smtClean="0">
                <a:solidFill>
                  <a:srgbClr val="532481"/>
                </a:solidFill>
              </a:rPr>
              <a:t> in Österreich“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730" dirty="0" smtClean="0"/>
              <a:t>(Studierendenbewertung)</a:t>
            </a:r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2000" dirty="0" err="1" smtClean="0"/>
              <a:t>CHE-Evaluation</a:t>
            </a:r>
            <a:r>
              <a:rPr lang="de-DE" sz="2000" dirty="0" smtClean="0"/>
              <a:t> 2005: </a:t>
            </a:r>
            <a:br>
              <a:rPr lang="de-DE" sz="2000" dirty="0" smtClean="0"/>
            </a:br>
            <a:r>
              <a:rPr lang="de-DE" sz="2000" i="1" dirty="0" smtClean="0">
                <a:solidFill>
                  <a:srgbClr val="532481"/>
                </a:solidFill>
              </a:rPr>
              <a:t>„bestes </a:t>
            </a:r>
            <a:r>
              <a:rPr lang="de-DE" sz="2000" i="1" dirty="0" err="1" smtClean="0">
                <a:solidFill>
                  <a:srgbClr val="532481"/>
                </a:solidFill>
              </a:rPr>
              <a:t>WI-Programm</a:t>
            </a:r>
            <a:r>
              <a:rPr lang="de-DE" sz="2000" i="1" dirty="0" smtClean="0">
                <a:solidFill>
                  <a:srgbClr val="532481"/>
                </a:solidFill>
              </a:rPr>
              <a:t> in Wien“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730" dirty="0" smtClean="0"/>
              <a:t>(Studierende + Hochschullehrer)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265113" indent="-265113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2000" dirty="0" smtClean="0"/>
              <a:t>Format Juni 2009 und Juni 2010: </a:t>
            </a:r>
            <a:br>
              <a:rPr lang="de-DE" sz="2000" dirty="0" smtClean="0"/>
            </a:br>
            <a:r>
              <a:rPr lang="de-DE" sz="2000" i="1" dirty="0" smtClean="0">
                <a:solidFill>
                  <a:srgbClr val="532481"/>
                </a:solidFill>
              </a:rPr>
              <a:t>„bestes wirtschaftswissenschaftliches </a:t>
            </a:r>
            <a:br>
              <a:rPr lang="de-DE" sz="2000" i="1" dirty="0" smtClean="0">
                <a:solidFill>
                  <a:srgbClr val="532481"/>
                </a:solidFill>
              </a:rPr>
            </a:br>
            <a:r>
              <a:rPr lang="de-DE" sz="2000" i="1" dirty="0" err="1" smtClean="0">
                <a:solidFill>
                  <a:srgbClr val="532481"/>
                </a:solidFill>
              </a:rPr>
              <a:t>WI-Programm</a:t>
            </a:r>
            <a:r>
              <a:rPr lang="de-DE" sz="2000" i="1" dirty="0" smtClean="0">
                <a:solidFill>
                  <a:srgbClr val="532481"/>
                </a:solidFill>
              </a:rPr>
              <a:t> in Österreich“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730" dirty="0" smtClean="0"/>
              <a:t>(Bewertung durch Personalchefs)</a:t>
            </a:r>
            <a:endParaRPr lang="de-DE" sz="2000" dirty="0" smtClean="0"/>
          </a:p>
        </p:txBody>
      </p:sp>
      <p:pic>
        <p:nvPicPr>
          <p:cNvPr id="7" name="Bild 6" descr="Bild 7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362200"/>
            <a:ext cx="2819400" cy="1842008"/>
          </a:xfrm>
          <a:prstGeom prst="rect">
            <a:avLst/>
          </a:prstGeom>
        </p:spPr>
      </p:pic>
      <p:pic>
        <p:nvPicPr>
          <p:cNvPr id="6" name="Bild 5" descr="Bild 7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62400"/>
            <a:ext cx="2391818" cy="26648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Pflichtfächer – </a:t>
            </a:r>
            <a:r>
              <a:rPr lang="en-US" dirty="0" smtClean="0"/>
              <a:t>Common Body of Knowledge</a:t>
            </a:r>
            <a:r>
              <a:rPr lang="de-DE" dirty="0" smtClean="0"/>
              <a:t> (50 ECTS)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4648200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sz="2571" dirty="0" smtClean="0">
                <a:solidFill>
                  <a:srgbClr val="532481"/>
                </a:solidFill>
              </a:rPr>
              <a:t>IS and Organizations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Business Information Systems (4 ECTS)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Business Process Management (4 ECTS)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Data Mining and Decision Support Systems (6 ECTS)</a:t>
            </a:r>
          </a:p>
          <a:p>
            <a:pPr>
              <a:spcAft>
                <a:spcPts val="600"/>
              </a:spcAft>
            </a:pPr>
            <a:endParaRPr lang="en-US" sz="2571" dirty="0" smtClean="0">
              <a:solidFill>
                <a:srgbClr val="53248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71" dirty="0" smtClean="0">
                <a:solidFill>
                  <a:srgbClr val="532481"/>
                </a:solidFill>
              </a:rPr>
              <a:t>Management and IS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Innovation Management (4 ECTS)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IT Governance and Controlling (4 ECTS)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IT Strategy (4 ECTS)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Introduction to IT Law (4 ECTS)</a:t>
            </a:r>
          </a:p>
          <a:p>
            <a:pPr>
              <a:spcAft>
                <a:spcPts val="600"/>
              </a:spcAft>
            </a:pPr>
            <a:endParaRPr lang="en-US" sz="2571" dirty="0" smtClean="0">
              <a:solidFill>
                <a:srgbClr val="53248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71" dirty="0" smtClean="0">
                <a:solidFill>
                  <a:srgbClr val="532481"/>
                </a:solidFill>
              </a:rPr>
              <a:t>IS Development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Database Systems (4 ECTS)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Distributed Systems (4 ECTS)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Information Systems Development (4 ECTS)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User-Centered IS Design, Strategy and Technology (4 ECTS)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Theory of Computation (4 ECTS)</a:t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Wahlfächer - </a:t>
            </a:r>
            <a:r>
              <a:rPr lang="de-DE" dirty="0" err="1" smtClean="0"/>
              <a:t>Electives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(40 ECTS)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5257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5113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532481"/>
                </a:solidFill>
              </a:rPr>
              <a:t>IT-Spezialisierung (10 </a:t>
            </a:r>
            <a:r>
              <a:rPr lang="de-DE" sz="2400" dirty="0" err="1" smtClean="0">
                <a:solidFill>
                  <a:srgbClr val="532481"/>
                </a:solidFill>
              </a:rPr>
              <a:t>SSt</a:t>
            </a:r>
            <a:r>
              <a:rPr lang="de-DE" sz="2400" dirty="0" smtClean="0">
                <a:solidFill>
                  <a:srgbClr val="532481"/>
                </a:solidFill>
              </a:rPr>
              <a:t>, 20 ECTS)</a:t>
            </a:r>
          </a:p>
          <a:p>
            <a:pPr marL="722313" lvl="1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IS Service Management*</a:t>
            </a:r>
          </a:p>
          <a:p>
            <a:pPr marL="722313" lvl="1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IS Processes</a:t>
            </a:r>
          </a:p>
          <a:p>
            <a:pPr marL="722313" lvl="1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IS Engineering</a:t>
            </a:r>
          </a:p>
          <a:p>
            <a:pPr marL="265113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>
              <a:solidFill>
                <a:srgbClr val="532481"/>
              </a:solidFill>
            </a:endParaRPr>
          </a:p>
          <a:p>
            <a:pPr marL="265113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532481"/>
                </a:solidFill>
              </a:rPr>
              <a:t>Zweite IT-Spezialisierung (10 </a:t>
            </a:r>
            <a:r>
              <a:rPr lang="de-DE" sz="2400" dirty="0" err="1" smtClean="0">
                <a:solidFill>
                  <a:srgbClr val="532481"/>
                </a:solidFill>
              </a:rPr>
              <a:t>SSt</a:t>
            </a:r>
            <a:r>
              <a:rPr lang="de-DE" sz="2400" dirty="0" smtClean="0">
                <a:solidFill>
                  <a:srgbClr val="532481"/>
                </a:solidFill>
              </a:rPr>
              <a:t>) oder </a:t>
            </a:r>
            <a:br>
              <a:rPr lang="de-DE" sz="2400" dirty="0" smtClean="0">
                <a:solidFill>
                  <a:srgbClr val="532481"/>
                </a:solidFill>
              </a:rPr>
            </a:br>
            <a:r>
              <a:rPr lang="de-DE" sz="2400" dirty="0" smtClean="0">
                <a:solidFill>
                  <a:srgbClr val="532481"/>
                </a:solidFill>
              </a:rPr>
              <a:t>zwei Kompetenzfelder (a 5 </a:t>
            </a:r>
            <a:r>
              <a:rPr lang="de-DE" sz="2400" dirty="0" err="1" smtClean="0">
                <a:solidFill>
                  <a:srgbClr val="532481"/>
                </a:solidFill>
              </a:rPr>
              <a:t>SSt</a:t>
            </a:r>
            <a:r>
              <a:rPr lang="de-DE" sz="2400" dirty="0" smtClean="0">
                <a:solidFill>
                  <a:srgbClr val="532481"/>
                </a:solidFill>
              </a:rPr>
              <a:t>)</a:t>
            </a:r>
          </a:p>
          <a:p>
            <a:pPr marL="722313" lvl="1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Business Analytics</a:t>
            </a:r>
          </a:p>
          <a:p>
            <a:pPr marL="722313" lvl="1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Knowledge Based Management</a:t>
            </a:r>
          </a:p>
          <a:p>
            <a:pPr marL="722313" lvl="1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ICT Law</a:t>
            </a:r>
          </a:p>
          <a:p>
            <a:pPr marL="722313" lvl="1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IS Management and Accountability* </a:t>
            </a:r>
          </a:p>
          <a:p>
            <a:pPr marL="722313" lvl="1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Market Facing IS*</a:t>
            </a:r>
          </a:p>
          <a:p>
            <a:pPr marL="722313" lvl="1" indent="-265113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Spatial Business Intelligence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Gustaf Neumann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812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de-DE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Positionierung des Faches Wirtschaftsinformatik</a:t>
            </a:r>
          </a:p>
          <a:p>
            <a:pPr marL="998538" lvl="2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de-DE" sz="2000" dirty="0" smtClean="0"/>
              <a:t>Aktuelle Diskussion zwischen </a:t>
            </a:r>
            <a:r>
              <a:rPr lang="de-DE" sz="2000" i="1" dirty="0" smtClean="0">
                <a:solidFill>
                  <a:srgbClr val="4F81BD"/>
                </a:solidFill>
              </a:rPr>
              <a:t>„gestaltungsorientierter Wirtschaftsinformatik“</a:t>
            </a:r>
            <a:r>
              <a:rPr lang="de-DE" sz="2000" dirty="0" smtClean="0"/>
              <a:t> und </a:t>
            </a:r>
            <a:r>
              <a:rPr lang="de-DE" sz="2000" i="1" dirty="0" smtClean="0">
                <a:solidFill>
                  <a:srgbClr val="4F81BD"/>
                </a:solidFill>
              </a:rPr>
              <a:t>„verhaltensorientierter Wirtschaftsinformatik“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de-DE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Arbeitsmarkt (Fokus Wien)</a:t>
            </a:r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de-DE" sz="2000" dirty="0" smtClean="0"/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de-DE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 an der WU</a:t>
            </a:r>
          </a:p>
          <a:p>
            <a:pPr marL="998538" lvl="2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de-DE" sz="2000" dirty="0" err="1" smtClean="0"/>
              <a:t>Bakkalaureatsprogramm</a:t>
            </a:r>
            <a:endParaRPr lang="de-DE" sz="2000" dirty="0" smtClean="0"/>
          </a:p>
          <a:p>
            <a:pPr marL="998538" lvl="2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de-DE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Masterprogram</a:t>
            </a:r>
            <a:r>
              <a:rPr lang="de-DE" sz="2000" dirty="0" smtClean="0"/>
              <a:t>m</a:t>
            </a:r>
            <a:br>
              <a:rPr lang="de-DE" sz="2000" dirty="0" smtClean="0"/>
            </a:br>
            <a:endParaRPr lang="de-DE" sz="2000" dirty="0" smtClean="0"/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de-DE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Evaluationsergebnisse</a:t>
            </a:r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</a:pPr>
            <a:endParaRPr lang="de-DE" sz="2000" dirty="0" smtClean="0"/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</a:pPr>
            <a:endParaRPr kumimoji="0" lang="de-DE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138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de-DE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Wirtschaftsinformatik</a:t>
            </a:r>
            <a:br>
              <a:rPr lang="de-DE" dirty="0" smtClean="0"/>
            </a:br>
            <a:r>
              <a:rPr lang="de-DE" dirty="0" smtClean="0"/>
              <a:t>(Information Systems)?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812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Wirtschaftsinformatik ist eine interdisziplinäre</a:t>
            </a:r>
            <a:r>
              <a:rPr kumimoji="0" lang="de-DE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Wissenschaft</a:t>
            </a:r>
            <a:r>
              <a:rPr kumimoji="0" lang="de-D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de-DE" sz="2400" dirty="0" smtClean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beschäftigt sich mit dem </a:t>
            </a:r>
            <a:r>
              <a:rPr lang="de-DE" sz="2000" i="1" dirty="0" smtClean="0"/>
              <a:t>Entwurf</a:t>
            </a:r>
            <a:r>
              <a:rPr lang="de-DE" sz="2000" dirty="0" smtClean="0"/>
              <a:t>, </a:t>
            </a:r>
            <a:br>
              <a:rPr lang="de-DE" sz="2000" dirty="0" smtClean="0"/>
            </a:br>
            <a:r>
              <a:rPr lang="de-DE" sz="2000" dirty="0" smtClean="0"/>
              <a:t>der </a:t>
            </a:r>
            <a:r>
              <a:rPr lang="de-DE" sz="2000" i="1" dirty="0" smtClean="0"/>
              <a:t>Entwicklung</a:t>
            </a:r>
            <a:r>
              <a:rPr lang="de-DE" sz="2000" dirty="0" smtClean="0"/>
              <a:t> und der </a:t>
            </a:r>
            <a:r>
              <a:rPr lang="de-DE" sz="2000" i="1" dirty="0" smtClean="0"/>
              <a:t>Anwendung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von </a:t>
            </a:r>
            <a:r>
              <a:rPr lang="de-DE" sz="2000" i="1" dirty="0" smtClean="0"/>
              <a:t>IT-Systemen</a:t>
            </a:r>
            <a:endParaRPr lang="de-DE" sz="2000" dirty="0" smtClean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de-DE" sz="2000" dirty="0" smtClean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hat Ihre Ursprünge in der </a:t>
            </a:r>
            <a:r>
              <a:rPr lang="de-DE" sz="2000" i="1" dirty="0" smtClean="0"/>
              <a:t>Informatik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und den </a:t>
            </a:r>
            <a:r>
              <a:rPr lang="de-DE" sz="2000" i="1" dirty="0" smtClean="0"/>
              <a:t>Wirtschaftswissenschaften</a:t>
            </a:r>
            <a:endParaRPr lang="de-DE" sz="2000" dirty="0" smtClean="0"/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de-DE" sz="2000" dirty="0" smtClean="0"/>
          </a:p>
          <a:p>
            <a:pPr marL="84138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de-DE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IT-Einsatz in praktisch allen betrieblichen Teilbereichen</a:t>
            </a:r>
          </a:p>
          <a:p>
            <a:pPr marL="541338" lvl="1" indent="-285750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de-DE" sz="2000" dirty="0" err="1" smtClean="0"/>
              <a:t>Futurezone</a:t>
            </a:r>
            <a:r>
              <a:rPr lang="de-DE" sz="2000" dirty="0" smtClean="0"/>
              <a:t> 3.12.2009: Jobs ohne </a:t>
            </a:r>
            <a:br>
              <a:rPr lang="de-DE" sz="2000" dirty="0" smtClean="0"/>
            </a:br>
            <a:r>
              <a:rPr lang="de-DE" sz="2000" dirty="0" smtClean="0"/>
              <a:t>IT-Kenntnisse bald Mangelware</a:t>
            </a:r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kumimoji="0" lang="de-DE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138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de-DE" sz="20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124200"/>
            <a:ext cx="3330441" cy="12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Bild 8" descr="Bild 7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638800"/>
            <a:ext cx="3441270" cy="4063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Wirtschaftsinformatik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81201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5113" marR="0" lvl="0" indent="-265113" algn="l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dirty="0" smtClean="0"/>
              <a:t>Entstanden aus der </a:t>
            </a:r>
            <a:r>
              <a:rPr lang="de-DE" sz="2000" i="1" dirty="0" smtClean="0"/>
              <a:t>„EDV-orientierten Betriebswirtschaftslehre“ (Scheer 1984)</a:t>
            </a:r>
            <a:endParaRPr kumimoji="0" lang="de-DE" sz="2000" b="0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 ist eine </a:t>
            </a:r>
            <a:r>
              <a:rPr kumimoji="0" lang="de-DE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vorrangig gestaltende</a:t>
            </a:r>
            <a:r>
              <a:rPr kumimoji="0" lang="de-DE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Wissenschaft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kumimoji="0" lang="de-DE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b="1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Aufgabe:</a:t>
            </a:r>
            <a:r>
              <a:rPr kumimoji="0" lang="de-DE" b="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Erforschung, Schaffung und Umsetzung von betrieblichen Nutzenpotentialen durch Informationstechnologien</a:t>
            </a:r>
            <a:endParaRPr lang="de-DE" dirty="0" smtClean="0"/>
          </a:p>
          <a:p>
            <a:pPr marL="541338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tabLst/>
              <a:defRPr/>
            </a:pPr>
            <a:r>
              <a:rPr kumimoji="0" lang="de-DE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Business and Information Systems Engineering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Design Science (</a:t>
            </a:r>
            <a:r>
              <a:rPr lang="de-DE" dirty="0" err="1" smtClean="0"/>
              <a:t>Hevner</a:t>
            </a:r>
            <a:r>
              <a:rPr lang="de-DE" dirty="0" smtClean="0"/>
              <a:t> </a:t>
            </a:r>
            <a:r>
              <a:rPr lang="de-DE" dirty="0" err="1" smtClean="0"/>
              <a:t>et.al</a:t>
            </a:r>
            <a:r>
              <a:rPr lang="de-DE" dirty="0" smtClean="0"/>
              <a:t> 2004)</a:t>
            </a:r>
          </a:p>
          <a:p>
            <a:pPr marL="84138" indent="-2857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de-DE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MIS/IS Research: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i="1" dirty="0" smtClean="0"/>
              <a:t>     </a:t>
            </a:r>
            <a:r>
              <a:rPr kumimoji="0" lang="de-DE" b="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 ist vorrangig empirisch (beobachtende) Wissenschaft </a:t>
            </a:r>
            <a:endParaRPr kumimoji="0" lang="de-DE" b="0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Rolle der 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dirty="0" smtClean="0"/>
              <a:t>IT zur Automatisierung (1980er Jahre)</a:t>
            </a:r>
            <a:br>
              <a:rPr lang="de-DE" sz="2000" dirty="0" smtClean="0"/>
            </a:br>
            <a:endParaRPr lang="de-DE" sz="20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de-DE" sz="20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als „</a:t>
            </a:r>
            <a:r>
              <a:rPr kumimoji="0" lang="de-DE" sz="2000" b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Enabling</a:t>
            </a:r>
            <a:r>
              <a:rPr kumimoji="0" lang="de-DE" sz="20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Technology“ (2000er Jahre)</a:t>
            </a:r>
            <a:br>
              <a:rPr kumimoji="0" lang="de-DE" sz="20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2000" b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baseline="0" dirty="0" smtClean="0"/>
              <a:t>IT als Kerntechnologie</a:t>
            </a:r>
            <a:r>
              <a:rPr lang="de-DE" sz="2000" dirty="0" smtClean="0"/>
              <a:t> der Informationsgesellschaft</a:t>
            </a:r>
            <a:br>
              <a:rPr lang="de-DE" sz="2000" dirty="0" smtClean="0"/>
            </a:br>
            <a:endParaRPr lang="de-DE" sz="20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de-DE" sz="20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als Bestandteil des täglichen Lebens 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i="1" dirty="0" err="1" smtClean="0">
                <a:solidFill>
                  <a:srgbClr val="4F81BD"/>
                </a:solidFill>
              </a:rPr>
              <a:t>Ubiquitous</a:t>
            </a:r>
            <a:r>
              <a:rPr lang="de-DE" i="1" dirty="0" smtClean="0">
                <a:solidFill>
                  <a:srgbClr val="4F81BD"/>
                </a:solidFill>
              </a:rPr>
              <a:t> </a:t>
            </a:r>
            <a:r>
              <a:rPr lang="de-DE" i="1" dirty="0" err="1" smtClean="0">
                <a:solidFill>
                  <a:srgbClr val="4F81BD"/>
                </a:solidFill>
              </a:rPr>
              <a:t>Computing</a:t>
            </a:r>
            <a:r>
              <a:rPr lang="de-DE" i="1" dirty="0" smtClean="0">
                <a:solidFill>
                  <a:srgbClr val="4F81BD"/>
                </a:solidFill>
              </a:rPr>
              <a:t> </a:t>
            </a:r>
            <a:r>
              <a:rPr kumimoji="0" lang="de-DE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(IT </a:t>
            </a:r>
            <a:r>
              <a:rPr lang="de-DE" dirty="0" smtClean="0"/>
              <a:t>immer und </a:t>
            </a:r>
            <a:r>
              <a:rPr kumimoji="0" lang="de-DE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überall </a:t>
            </a:r>
            <a:br>
              <a:rPr kumimoji="0" lang="de-DE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verfügbar, </a:t>
            </a:r>
            <a:r>
              <a:rPr kumimoji="0" lang="de-DE" b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u.a</a:t>
            </a:r>
            <a:r>
              <a:rPr kumimoji="0" lang="de-DE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de-DE" i="1" dirty="0" smtClean="0">
                <a:solidFill>
                  <a:schemeClr val="accent1"/>
                </a:solidFill>
              </a:rPr>
              <a:t>Mobile </a:t>
            </a:r>
            <a:r>
              <a:rPr lang="de-DE" i="1" dirty="0" err="1" smtClean="0">
                <a:solidFill>
                  <a:schemeClr val="accent1"/>
                </a:solidFill>
              </a:rPr>
              <a:t>Computing</a:t>
            </a:r>
            <a:r>
              <a:rPr kumimoji="0" lang="de-DE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br>
              <a:rPr kumimoji="0" lang="de-DE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b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1765" i="1" dirty="0" smtClean="0">
                <a:solidFill>
                  <a:srgbClr val="4F81BD"/>
                </a:solidFill>
              </a:rPr>
              <a:t>Ambient </a:t>
            </a:r>
            <a:r>
              <a:rPr lang="de-DE" sz="1765" i="1" dirty="0" err="1" smtClean="0">
                <a:solidFill>
                  <a:srgbClr val="4F81BD"/>
                </a:solidFill>
              </a:rPr>
              <a:t>Computing</a:t>
            </a:r>
            <a:r>
              <a:rPr lang="de-DE" sz="1765" i="1" dirty="0" smtClean="0">
                <a:solidFill>
                  <a:srgbClr val="4F81BD"/>
                </a:solidFill>
              </a:rPr>
              <a:t>  </a:t>
            </a:r>
            <a:r>
              <a:rPr lang="de-DE" dirty="0" smtClean="0"/>
              <a:t>(das </a:t>
            </a:r>
            <a:br>
              <a:rPr lang="de-DE" dirty="0" smtClean="0"/>
            </a:br>
            <a:r>
              <a:rPr lang="de-DE" dirty="0" smtClean="0"/>
              <a:t>intelligente Haus, ... Kaffeemaschine, </a:t>
            </a:r>
            <a:br>
              <a:rPr lang="de-DE" dirty="0" smtClean="0"/>
            </a:br>
            <a:r>
              <a:rPr lang="de-DE" sz="1765" i="1" dirty="0" err="1" smtClean="0">
                <a:solidFill>
                  <a:srgbClr val="4F81BD"/>
                </a:solidFill>
              </a:rPr>
              <a:t>Embedded</a:t>
            </a:r>
            <a:r>
              <a:rPr lang="de-DE" sz="1765" i="1" dirty="0" smtClean="0">
                <a:solidFill>
                  <a:srgbClr val="4F81BD"/>
                </a:solidFill>
              </a:rPr>
              <a:t> </a:t>
            </a:r>
            <a:r>
              <a:rPr lang="de-DE" sz="1765" i="1" dirty="0" err="1" smtClean="0">
                <a:solidFill>
                  <a:srgbClr val="4F81BD"/>
                </a:solidFill>
              </a:rPr>
              <a:t>Computing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das „Internet der Dinge“)</a:t>
            </a:r>
            <a:br>
              <a:rPr lang="de-DE" dirty="0" smtClean="0"/>
            </a:br>
            <a:endParaRPr lang="de-DE" dirty="0" smtClean="0"/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1765" i="1" dirty="0" err="1" smtClean="0">
                <a:solidFill>
                  <a:srgbClr val="4F81BD"/>
                </a:solidFill>
              </a:rPr>
              <a:t>Augmented</a:t>
            </a:r>
            <a:r>
              <a:rPr lang="de-DE" sz="1765" i="1" dirty="0" smtClean="0">
                <a:solidFill>
                  <a:srgbClr val="4F81BD"/>
                </a:solidFill>
              </a:rPr>
              <a:t> </a:t>
            </a:r>
            <a:r>
              <a:rPr lang="de-DE" sz="1765" i="1" dirty="0" err="1" smtClean="0">
                <a:solidFill>
                  <a:srgbClr val="4F81BD"/>
                </a:solidFill>
              </a:rPr>
              <a:t>Reality</a:t>
            </a:r>
          </a:p>
        </p:txBody>
      </p:sp>
      <p:pic>
        <p:nvPicPr>
          <p:cNvPr id="6" name="Bild 5" descr="google-gog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484969"/>
            <a:ext cx="4063206" cy="1763431"/>
          </a:xfrm>
          <a:prstGeom prst="rect">
            <a:avLst/>
          </a:prstGeom>
        </p:spPr>
      </p:pic>
      <p:pic>
        <p:nvPicPr>
          <p:cNvPr id="7" name="Bild 6" descr="amazon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76400"/>
            <a:ext cx="1739900" cy="1244600"/>
          </a:xfrm>
          <a:prstGeom prst="rect">
            <a:avLst/>
          </a:prstGeom>
        </p:spPr>
      </p:pic>
      <p:pic>
        <p:nvPicPr>
          <p:cNvPr id="9" name="Bild 8" descr="google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438400"/>
            <a:ext cx="1714500" cy="1143000"/>
          </a:xfrm>
          <a:prstGeom prst="rect">
            <a:avLst/>
          </a:prstGeom>
        </p:spPr>
      </p:pic>
      <p:pic>
        <p:nvPicPr>
          <p:cNvPr id="11" name="Bild 10" descr="yahoo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752600"/>
            <a:ext cx="1030778" cy="914400"/>
          </a:xfrm>
          <a:prstGeom prst="rect">
            <a:avLst/>
          </a:prstGeom>
        </p:spPr>
      </p:pic>
      <p:pic>
        <p:nvPicPr>
          <p:cNvPr id="12" name="Bild 11" descr="skype-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276600"/>
            <a:ext cx="1651000" cy="990600"/>
          </a:xfrm>
          <a:prstGeom prst="rect">
            <a:avLst/>
          </a:prstGeom>
        </p:spPr>
      </p:pic>
      <p:pic>
        <p:nvPicPr>
          <p:cNvPr id="13" name="Bild 12" descr="facebook-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3657600"/>
            <a:ext cx="990600" cy="374073"/>
          </a:xfrm>
          <a:prstGeom prst="rect">
            <a:avLst/>
          </a:prstGeom>
        </p:spPr>
      </p:pic>
      <p:pic>
        <p:nvPicPr>
          <p:cNvPr id="14" name="Bild 13" descr="wikipedia-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2514600"/>
            <a:ext cx="698500" cy="857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err="1" smtClean="0"/>
              <a:t>als</a:t>
            </a:r>
            <a:r>
              <a:rPr lang="en-US" dirty="0" smtClean="0"/>
              <a:t> “Enabling Technology”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5113" lvl="0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err="1" smtClean="0"/>
              <a:t>Reengineering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Corporation: A </a:t>
            </a:r>
            <a:r>
              <a:rPr lang="de-DE" sz="2000" dirty="0" err="1" smtClean="0"/>
              <a:t>Manifesto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Business Revolution (Hammer &amp; </a:t>
            </a:r>
            <a:r>
              <a:rPr lang="de-DE" sz="2000" dirty="0" err="1" smtClean="0"/>
              <a:t>Champy</a:t>
            </a:r>
            <a:r>
              <a:rPr lang="de-DE" sz="2000" dirty="0" smtClean="0"/>
              <a:t>, 1993)</a:t>
            </a:r>
            <a:br>
              <a:rPr lang="de-DE" sz="2000" dirty="0" smtClean="0"/>
            </a:br>
            <a:endParaRPr lang="de-DE" sz="2000" dirty="0" smtClean="0"/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</a:pPr>
            <a:r>
              <a:rPr lang="de-DE" i="1" dirty="0" smtClean="0"/>
              <a:t>... Ziel ist nicht, aus Trampelpfaden 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</a:pPr>
            <a:r>
              <a:rPr lang="de-DE" i="1" dirty="0" smtClean="0"/>
              <a:t>Autobahnen zu bauen, sondern eine 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</a:pPr>
            <a:r>
              <a:rPr lang="de-DE" i="1" dirty="0" smtClean="0"/>
              <a:t>neue Verkehrsinfrastruktur zu </a:t>
            </a:r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</a:pPr>
            <a:r>
              <a:rPr lang="de-DE" i="1" dirty="0" smtClean="0"/>
              <a:t>schaffen ...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endParaRPr lang="de-DE" sz="20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dirty="0" smtClean="0"/>
              <a:t>Triebfeder des Internet-Booms</a:t>
            </a:r>
            <a:br>
              <a:rPr lang="de-DE" sz="2000" dirty="0" smtClean="0"/>
            </a:br>
            <a:endParaRPr lang="de-DE" sz="20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/>
              <a:t>„Empowered </a:t>
            </a:r>
            <a:r>
              <a:rPr lang="en-US" sz="2000" dirty="0" err="1" smtClean="0"/>
              <a:t>Enterpreneur</a:t>
            </a:r>
            <a:r>
              <a:rPr lang="en-US" sz="2000" dirty="0" smtClean="0"/>
              <a:t>“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2000" dirty="0" err="1" smtClean="0"/>
              <a:t>Amazon</a:t>
            </a:r>
            <a:r>
              <a:rPr lang="de-DE" sz="2000" dirty="0" smtClean="0"/>
              <a:t>, Google, Skype, ...)</a:t>
            </a:r>
          </a:p>
        </p:txBody>
      </p:sp>
      <p:pic>
        <p:nvPicPr>
          <p:cNvPr id="6" name="Bild 5" descr="Bild 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667000"/>
            <a:ext cx="1701587" cy="26412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„Horizontalisierung“ durch 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Univ.Prof. Dr. Gustaf Neumann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050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265113" lvl="0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/>
              <a:t>Internet wurde zur einer </a:t>
            </a:r>
            <a:r>
              <a:rPr lang="de-DE" sz="2054" dirty="0" smtClean="0">
                <a:solidFill>
                  <a:srgbClr val="4F81BD"/>
                </a:solidFill>
              </a:rPr>
              <a:t>globalen Plattform für vielfältige Formen der Zusammenarbeit</a:t>
            </a:r>
            <a:r>
              <a:rPr lang="de-DE" sz="2000" dirty="0" smtClean="0"/>
              <a:t>:</a:t>
            </a:r>
          </a:p>
          <a:p>
            <a:pPr marL="265113" lvl="0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000090"/>
                </a:solidFill>
              </a:rPr>
              <a:t>Kunde ersetzt Angestellten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(Auslagerung von Schritten der betrieblichen Leistungserbringung an Kunden; z.B. Check-in-Mitarbeiter und die e-Ticket-Maschine sind Vergangenheit)</a:t>
            </a:r>
            <a:br>
              <a:rPr lang="de-DE" sz="2000" dirty="0" smtClean="0"/>
            </a:br>
            <a:endParaRPr lang="de-DE" sz="2000" dirty="0" smtClean="0"/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000090"/>
                </a:solidFill>
              </a:rPr>
              <a:t>Kunde als Co-Produzent </a:t>
            </a:r>
            <a:r>
              <a:rPr lang="de-DE" sz="2000" dirty="0" smtClean="0"/>
              <a:t>(</a:t>
            </a:r>
            <a:r>
              <a:rPr lang="de-DE" sz="2000" dirty="0" err="1" smtClean="0"/>
              <a:t>Co-Creator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dirty="0" smtClean="0"/>
              <a:t>Benutzergetriebene Innovation (Eric von </a:t>
            </a:r>
            <a:r>
              <a:rPr lang="de-DE" sz="2000" dirty="0" err="1" smtClean="0"/>
              <a:t>Hippel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endParaRPr lang="de-DE" sz="2000" dirty="0" smtClean="0"/>
          </a:p>
          <a:p>
            <a:pPr marL="722313" lvl="1" indent="-265113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000090"/>
                </a:solidFill>
              </a:rPr>
              <a:t>Individualisierte Produkte </a:t>
            </a:r>
            <a:r>
              <a:rPr lang="de-DE" sz="2000" dirty="0" smtClean="0"/>
              <a:t>statt Massenprodukte, vom „Unternehmen als Uhrwerk“ zum „Unternehmen als Netzwerk“ (Hans-Jörg </a:t>
            </a:r>
            <a:r>
              <a:rPr lang="de-DE" sz="2000" dirty="0" err="1" smtClean="0"/>
              <a:t>Bullinger</a:t>
            </a:r>
            <a:r>
              <a:rPr lang="de-DE" sz="2000" dirty="0" smtClean="0"/>
              <a:t>)</a:t>
            </a:r>
            <a:endParaRPr lang="de-DE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Jobmarkt für IT-Fachkräfte attraktiv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Gustaf Neumann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812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Attraktivste</a:t>
            </a:r>
            <a:r>
              <a:rPr kumimoji="0" lang="de-DE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Jobs 2011</a:t>
            </a:r>
            <a:endParaRPr lang="de-DE" sz="2400" dirty="0" smtClean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IT-Berufe an führenden Positionen</a:t>
            </a:r>
          </a:p>
          <a:p>
            <a:pPr marL="1179513" lvl="2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dirty="0" smtClean="0"/>
              <a:t>1. Software </a:t>
            </a:r>
            <a:r>
              <a:rPr lang="de-DE" dirty="0" err="1" smtClean="0"/>
              <a:t>Engineer</a:t>
            </a:r>
            <a:endParaRPr lang="de-DE" dirty="0" smtClean="0"/>
          </a:p>
          <a:p>
            <a:pPr marL="1179513" lvl="2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dirty="0" smtClean="0"/>
              <a:t>5. Computer System Analyst</a:t>
            </a:r>
          </a:p>
          <a:p>
            <a:pPr marL="1179513" lvl="2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dirty="0" smtClean="0"/>
              <a:t>28. Computer </a:t>
            </a:r>
            <a:r>
              <a:rPr lang="de-DE" dirty="0" err="1" smtClean="0"/>
              <a:t>Programmer</a:t>
            </a:r>
            <a:endParaRPr lang="de-DE" dirty="0" smtClean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Faktoren: Arbeitsumgebung, Stress, physische Belastung, Arbeitmarktnachfrage</a:t>
            </a:r>
            <a:br>
              <a:rPr lang="de-DE" sz="2000" dirty="0" smtClean="0"/>
            </a:br>
            <a:endParaRPr lang="de-DE" sz="2000" dirty="0" smtClean="0"/>
          </a:p>
          <a:p>
            <a:pPr marL="265113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2011: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1882" dirty="0" smtClean="0"/>
              <a:t>Google: 1.000 zusätzliche Stellen in EU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1882" dirty="0" smtClean="0"/>
              <a:t>Siemens: 2.400 zusätzliche technische Stellen in D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1882" dirty="0" smtClean="0"/>
              <a:t>EADS: 1.300 zusätzliche Stellen </a:t>
            </a:r>
            <a:br>
              <a:rPr lang="de-DE" sz="1882" dirty="0" smtClean="0"/>
            </a:br>
            <a:endParaRPr lang="de-DE" sz="1882" dirty="0" smtClean="0"/>
          </a:p>
          <a:p>
            <a:pPr marL="265113" indent="-265113">
              <a:lnSpc>
                <a:spcPct val="120000"/>
              </a:lnSpc>
              <a:spcAft>
                <a:spcPts val="30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err="1" smtClean="0"/>
              <a:t>Cloud-Computing</a:t>
            </a:r>
            <a:r>
              <a:rPr lang="de-DE" sz="2000" dirty="0" smtClean="0"/>
              <a:t> 2,4 </a:t>
            </a:r>
            <a:r>
              <a:rPr lang="de-DE" sz="2000" dirty="0" err="1" smtClean="0"/>
              <a:t>Mio</a:t>
            </a:r>
            <a:r>
              <a:rPr lang="de-DE" sz="2000" dirty="0" smtClean="0"/>
              <a:t> Jobs für Anwendungen und </a:t>
            </a:r>
            <a:br>
              <a:rPr lang="de-DE" sz="2000" dirty="0" smtClean="0"/>
            </a:br>
            <a:r>
              <a:rPr lang="de-DE" sz="2000" dirty="0" smtClean="0"/>
              <a:t>Software weltweit (Centre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Economics</a:t>
            </a:r>
            <a:r>
              <a:rPr lang="de-DE" sz="2000" dirty="0" smtClean="0"/>
              <a:t> and Business Research)</a:t>
            </a:r>
          </a:p>
        </p:txBody>
      </p:sp>
      <p:pic>
        <p:nvPicPr>
          <p:cNvPr id="6" name="Bild 5" descr="Bildschirmfoto 2011-04-06 um 19.22.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86200"/>
            <a:ext cx="3429000" cy="947487"/>
          </a:xfrm>
          <a:prstGeom prst="rect">
            <a:avLst/>
          </a:prstGeom>
        </p:spPr>
      </p:pic>
      <p:pic>
        <p:nvPicPr>
          <p:cNvPr id="7" name="Bild 6" descr="Bildschirmfoto 2011-04-06 um 19.30.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905000"/>
            <a:ext cx="3124200" cy="1508967"/>
          </a:xfrm>
          <a:prstGeom prst="rect">
            <a:avLst/>
          </a:prstGeom>
        </p:spPr>
      </p:pic>
      <p:pic>
        <p:nvPicPr>
          <p:cNvPr id="9" name="Bild 8" descr="Bildschirmfoto 2011-04-07 um 12.12.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5257800"/>
            <a:ext cx="1295400" cy="50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Kurze Halbwertszeit von Kerntechnologien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Gustaf Neumann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981200"/>
            <a:ext cx="8153400" cy="4382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defRPr/>
            </a:pPr>
            <a:endParaRPr lang="de-DE" sz="2000" dirty="0" smtClean="0"/>
          </a:p>
          <a:p>
            <a:pPr marL="265113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Einige der attraktivsten IT-Jobs waren vor 2 (!) Jahren noch nicht definiert (Studie: Amadeus </a:t>
            </a:r>
            <a:r>
              <a:rPr lang="de-DE" sz="2000" dirty="0" err="1" smtClean="0"/>
              <a:t>Consulting</a:t>
            </a:r>
            <a:r>
              <a:rPr lang="de-DE" sz="2000" dirty="0" smtClean="0"/>
              <a:t> 2010)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dirty="0" err="1" smtClean="0"/>
              <a:t>Social</a:t>
            </a:r>
            <a:r>
              <a:rPr lang="de-DE" dirty="0" smtClean="0"/>
              <a:t> Media </a:t>
            </a:r>
            <a:r>
              <a:rPr lang="de-DE" dirty="0" err="1" smtClean="0"/>
              <a:t>Management/Strategist</a:t>
            </a:r>
            <a:endParaRPr lang="de-DE" dirty="0" smtClean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dirty="0" smtClean="0"/>
              <a:t>Mobile </a:t>
            </a:r>
            <a:r>
              <a:rPr lang="de-DE" dirty="0" err="1" smtClean="0"/>
              <a:t>App</a:t>
            </a:r>
            <a:r>
              <a:rPr lang="de-DE" dirty="0" smtClean="0"/>
              <a:t> </a:t>
            </a:r>
            <a:r>
              <a:rPr lang="de-DE" dirty="0" err="1" smtClean="0"/>
              <a:t>Development/Marketing</a:t>
            </a:r>
            <a:endParaRPr lang="de-DE" dirty="0" smtClean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dirty="0" err="1" smtClean="0"/>
              <a:t>Geo-Location</a:t>
            </a:r>
            <a:r>
              <a:rPr lang="de-DE" dirty="0" smtClean="0"/>
              <a:t>, </a:t>
            </a:r>
            <a:r>
              <a:rPr lang="de-DE" dirty="0" err="1" smtClean="0"/>
              <a:t>Tactile</a:t>
            </a:r>
            <a:r>
              <a:rPr lang="de-DE" dirty="0" smtClean="0"/>
              <a:t> Interfaces, Cloud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, ...</a:t>
            </a:r>
          </a:p>
          <a:p>
            <a:pPr marL="265113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de-DE" sz="2000" dirty="0" smtClean="0"/>
              <a:t>Old Jobs in New Frontiers</a:t>
            </a:r>
          </a:p>
          <a:p>
            <a:pPr marL="265113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defRPr/>
            </a:pPr>
            <a:endParaRPr lang="de-DE" sz="2000" dirty="0" smtClean="0"/>
          </a:p>
          <a:p>
            <a:pPr marL="265113" indent="-265113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defRPr/>
            </a:pPr>
            <a:r>
              <a:rPr lang="de-DE" sz="2000" dirty="0" smtClean="0"/>
              <a:t>=&gt; Ausbildung für die Berufe von morgen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de-DE" sz="2000" dirty="0" smtClean="0"/>
          </a:p>
          <a:p>
            <a:pPr marL="541338" lvl="1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kumimoji="0" lang="de-DE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138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de-DE" sz="2000" dirty="0" smtClean="0"/>
          </a:p>
        </p:txBody>
      </p:sp>
      <p:pic>
        <p:nvPicPr>
          <p:cNvPr id="11" name="Bild 10" descr="Bildschirmfoto 2011-04-06 um 19.32.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724400"/>
            <a:ext cx="2743200" cy="100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u_praes.vorlage_neu_inkl._basisformen_v1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wu_praes.vorlage_neu_inkl._basisformen_v1.1.potx</Template>
  <TotalTime>0</TotalTime>
  <Words>1250</Words>
  <Application>Microsoft Macintosh PowerPoint</Application>
  <PresentationFormat>Bildschirmpräsentation (4:3)</PresentationFormat>
  <Paragraphs>212</Paragraphs>
  <Slides>17</Slides>
  <Notes>17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wu_praes.vorlage_neu_inkl._basisformen_v1.1</vt:lpstr>
      <vt:lpstr>WI-Studium an der WU:  Wirtschaftsinformatik im Bakk.- und Masterprogramm</vt:lpstr>
      <vt:lpstr>Übersicht</vt:lpstr>
      <vt:lpstr>Was ist Wirtschaftsinformatik (Information Systems)?</vt:lpstr>
      <vt:lpstr>Wirtschaftsinformatik</vt:lpstr>
      <vt:lpstr>Rolle der IT</vt:lpstr>
      <vt:lpstr>IT als “Enabling Technology”</vt:lpstr>
      <vt:lpstr>„Horizontalisierung“ durch IT</vt:lpstr>
      <vt:lpstr>Jobmarkt für IT-Fachkräfte attraktiv</vt:lpstr>
      <vt:lpstr>Kurze Halbwertszeit von Kerntechnologien</vt:lpstr>
      <vt:lpstr>Wien als IT-Standort</vt:lpstr>
      <vt:lpstr>WI an der WU</vt:lpstr>
      <vt:lpstr>Studienzweig WI</vt:lpstr>
      <vt:lpstr>Masterprogramm (3-Semester)</vt:lpstr>
      <vt:lpstr>Internationales Masterprogramm Information Systems</vt:lpstr>
      <vt:lpstr>Externe Ranking</vt:lpstr>
      <vt:lpstr>Pflichtfächer – Common Body of Knowledge (50 ECTS)</vt:lpstr>
      <vt:lpstr>Wahlfächer - Electives (40 ECTS)</vt:lpstr>
    </vt:vector>
  </TitlesOfParts>
  <Company>Wirtschaftsuniversität Wien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Gustaf Neumann</dc:creator>
  <cp:lastModifiedBy>Gustaf Neumann</cp:lastModifiedBy>
  <cp:revision>81</cp:revision>
  <cp:lastPrinted>2009-11-19T19:54:23Z</cp:lastPrinted>
  <dcterms:created xsi:type="dcterms:W3CDTF">2011-11-16T22:16:14Z</dcterms:created>
  <dcterms:modified xsi:type="dcterms:W3CDTF">2011-11-16T22:16:40Z</dcterms:modified>
</cp:coreProperties>
</file>