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419" r:id="rId2"/>
    <p:sldId id="414" r:id="rId3"/>
    <p:sldId id="418" r:id="rId4"/>
    <p:sldId id="420" r:id="rId5"/>
    <p:sldId id="421" r:id="rId6"/>
    <p:sldId id="344" r:id="rId7"/>
    <p:sldId id="343" r:id="rId8"/>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2B3F7B"/>
    <a:srgbClr val="9C277B"/>
    <a:srgbClr val="D4652D"/>
    <a:srgbClr val="9E3039"/>
    <a:srgbClr val="99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184" autoAdjust="0"/>
    <p:restoredTop sz="94645" autoAdjust="0"/>
  </p:normalViewPr>
  <p:slideViewPr>
    <p:cSldViewPr snapToGrid="0" showGuides="1">
      <p:cViewPr varScale="1">
        <p:scale>
          <a:sx n="73" d="100"/>
          <a:sy n="73" d="100"/>
        </p:scale>
        <p:origin x="-768" y="-102"/>
      </p:cViewPr>
      <p:guideLst>
        <p:guide orient="horz" pos="4117"/>
        <p:guide orient="horz" pos="206"/>
        <p:guide orient="horz" pos="1982"/>
        <p:guide orient="horz" pos="3585"/>
        <p:guide orient="horz" pos="774"/>
        <p:guide orient="horz" pos="3153"/>
        <p:guide pos="5556"/>
        <p:guide pos="206"/>
        <p:guide pos="2886"/>
        <p:guide pos="357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75" d="100"/>
          <a:sy n="75" d="100"/>
        </p:scale>
        <p:origin x="-2088" y="-18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 xmlns:p14="http://schemas.microsoft.com/office/powerpoint/2010/main" val="4187924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 xmlns:p14="http://schemas.microsoft.com/office/powerpoint/2010/main" val="308675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r>
              <a:rPr lang="en-US" dirty="0" err="1" smtClean="0"/>
              <a:t>Willkommen</a:t>
            </a:r>
            <a:r>
              <a:rPr lang="en-US" dirty="0" smtClean="0"/>
              <a:t> </a:t>
            </a:r>
            <a:r>
              <a:rPr lang="en-US" dirty="0" err="1" smtClean="0"/>
              <a:t>im</a:t>
            </a:r>
            <a:r>
              <a:rPr lang="en-US" dirty="0" smtClean="0"/>
              <a:t> </a:t>
            </a:r>
            <a:r>
              <a:rPr lang="en-US" dirty="0" err="1" smtClean="0"/>
              <a:t>traditionellen</a:t>
            </a:r>
            <a:r>
              <a:rPr lang="en-US" dirty="0" smtClean="0"/>
              <a:t> Salzburg, </a:t>
            </a:r>
            <a:r>
              <a:rPr lang="en-US" dirty="0" err="1" smtClean="0"/>
              <a:t>Willkommen</a:t>
            </a:r>
            <a:r>
              <a:rPr lang="en-US" baseline="0" dirty="0" smtClean="0"/>
              <a:t> </a:t>
            </a:r>
            <a:r>
              <a:rPr lang="en-US" dirty="0" err="1" smtClean="0"/>
              <a:t>bei</a:t>
            </a:r>
            <a:r>
              <a:rPr lang="en-US" baseline="0" dirty="0" smtClean="0"/>
              <a:t> </a:t>
            </a:r>
            <a:r>
              <a:rPr lang="en-US" baseline="0" dirty="0" err="1" smtClean="0"/>
              <a:t>der</a:t>
            </a:r>
            <a:r>
              <a:rPr lang="en-US" baseline="0" dirty="0" smtClean="0"/>
              <a:t> </a:t>
            </a:r>
            <a:r>
              <a:rPr lang="en-US" baseline="0" dirty="0" err="1" smtClean="0"/>
              <a:t>traditionellsten</a:t>
            </a:r>
            <a:r>
              <a:rPr lang="en-US" baseline="0" dirty="0" smtClean="0"/>
              <a:t> und </a:t>
            </a:r>
            <a:r>
              <a:rPr lang="en-US" baseline="0" dirty="0" err="1" smtClean="0"/>
              <a:t>nachhaltigsten</a:t>
            </a:r>
            <a:r>
              <a:rPr lang="en-US" baseline="0" dirty="0" smtClean="0"/>
              <a:t> SAP-Community-</a:t>
            </a:r>
            <a:r>
              <a:rPr lang="en-US" baseline="0" dirty="0" err="1" smtClean="0"/>
              <a:t>Plattform</a:t>
            </a:r>
            <a:r>
              <a:rPr lang="en-US" baseline="0" dirty="0" smtClean="0"/>
              <a:t> </a:t>
            </a:r>
            <a:r>
              <a:rPr lang="en-US" baseline="0" dirty="0" err="1" smtClean="0"/>
              <a:t>im</a:t>
            </a:r>
            <a:r>
              <a:rPr lang="en-US" baseline="0" dirty="0" smtClean="0"/>
              <a:t> </a:t>
            </a:r>
            <a:r>
              <a:rPr lang="en-US" baseline="0" dirty="0" err="1" smtClean="0"/>
              <a:t>deutschsprachigen</a:t>
            </a:r>
            <a:r>
              <a:rPr lang="en-US" baseline="0" dirty="0" smtClean="0"/>
              <a:t> </a:t>
            </a:r>
            <a:r>
              <a:rPr lang="en-US" baseline="0" dirty="0" err="1" smtClean="0"/>
              <a:t>Raum</a:t>
            </a:r>
            <a:r>
              <a:rPr lang="en-US" baseline="0" dirty="0" smtClean="0"/>
              <a:t>, </a:t>
            </a:r>
            <a:r>
              <a:rPr lang="en-US" baseline="0" dirty="0" err="1" smtClean="0"/>
              <a:t>Willkommen</a:t>
            </a:r>
            <a:r>
              <a:rPr lang="en-US" baseline="0" dirty="0" smtClean="0"/>
              <a:t> </a:t>
            </a:r>
            <a:r>
              <a:rPr lang="en-US" baseline="0" dirty="0" err="1" smtClean="0"/>
              <a:t>beim</a:t>
            </a:r>
            <a:r>
              <a:rPr lang="en-US" baseline="0" dirty="0" smtClean="0"/>
              <a:t> 12.CCoE-Forum !</a:t>
            </a:r>
          </a:p>
          <a:p>
            <a:pPr eaLnBrk="1" hangingPunct="1">
              <a:spcBef>
                <a:spcPct val="0"/>
              </a:spcBef>
            </a:pPr>
            <a:endParaRPr lang="en-US" baseline="0" dirty="0" smtClean="0"/>
          </a:p>
          <a:p>
            <a:pPr eaLnBrk="1" hangingPunct="1">
              <a:spcBef>
                <a:spcPct val="0"/>
              </a:spcBef>
            </a:pPr>
            <a:r>
              <a:rPr lang="en-US" baseline="0" dirty="0" smtClean="0"/>
              <a:t>Tradition </a:t>
            </a:r>
            <a:r>
              <a:rPr lang="en-US" baseline="0" dirty="0" err="1" smtClean="0"/>
              <a:t>ist</a:t>
            </a:r>
            <a:r>
              <a:rPr lang="en-US" baseline="0" dirty="0" smtClean="0"/>
              <a:t> </a:t>
            </a:r>
            <a:r>
              <a:rPr lang="en-US" baseline="0" dirty="0" err="1" smtClean="0"/>
              <a:t>ein</a:t>
            </a:r>
            <a:r>
              <a:rPr lang="en-US" baseline="0" dirty="0" smtClean="0"/>
              <a:t> </a:t>
            </a:r>
            <a:r>
              <a:rPr lang="en-US" baseline="0" dirty="0" err="1" smtClean="0"/>
              <a:t>wichtiger</a:t>
            </a:r>
            <a:r>
              <a:rPr lang="en-US" baseline="0" dirty="0" smtClean="0"/>
              <a:t> Wert, </a:t>
            </a:r>
            <a:r>
              <a:rPr lang="en-US" baseline="0" dirty="0" err="1" smtClean="0"/>
              <a:t>allerdings</a:t>
            </a:r>
            <a:r>
              <a:rPr lang="en-US" baseline="0" dirty="0" smtClean="0"/>
              <a:t> </a:t>
            </a:r>
            <a:r>
              <a:rPr lang="en-US" baseline="0" dirty="0" err="1" smtClean="0"/>
              <a:t>nur</a:t>
            </a:r>
            <a:r>
              <a:rPr lang="en-US" baseline="0" dirty="0" smtClean="0"/>
              <a:t> </a:t>
            </a:r>
            <a:r>
              <a:rPr lang="en-US" baseline="0" dirty="0" err="1" smtClean="0"/>
              <a:t>dann</a:t>
            </a:r>
            <a:r>
              <a:rPr lang="en-US" baseline="0" dirty="0" smtClean="0"/>
              <a:t>, </a:t>
            </a:r>
            <a:r>
              <a:rPr lang="en-US" baseline="0" dirty="0" err="1" smtClean="0"/>
              <a:t>wenn</a:t>
            </a:r>
            <a:r>
              <a:rPr lang="en-US" baseline="0" dirty="0" smtClean="0"/>
              <a:t> </a:t>
            </a:r>
            <a:r>
              <a:rPr lang="en-US" baseline="0" dirty="0" err="1" smtClean="0"/>
              <a:t>er</a:t>
            </a:r>
            <a:r>
              <a:rPr lang="en-US" baseline="0" dirty="0" smtClean="0"/>
              <a:t> </a:t>
            </a:r>
            <a:r>
              <a:rPr lang="en-US" baseline="0" dirty="0" err="1" smtClean="0"/>
              <a:t>für</a:t>
            </a:r>
            <a:r>
              <a:rPr lang="en-US" baseline="0" dirty="0" smtClean="0"/>
              <a:t> </a:t>
            </a:r>
            <a:r>
              <a:rPr lang="en-US" baseline="0" dirty="0" err="1" smtClean="0"/>
              <a:t>eine</a:t>
            </a:r>
            <a:r>
              <a:rPr lang="en-US" baseline="0" dirty="0" smtClean="0"/>
              <a:t> Community </a:t>
            </a:r>
            <a:r>
              <a:rPr lang="en-US" baseline="0" dirty="0" err="1" smtClean="0"/>
              <a:t>einen</a:t>
            </a:r>
            <a:r>
              <a:rPr lang="en-US" baseline="0" dirty="0" smtClean="0"/>
              <a:t> </a:t>
            </a:r>
            <a:r>
              <a:rPr lang="en-US" baseline="0" dirty="0" err="1" smtClean="0"/>
              <a:t>Nutzen</a:t>
            </a:r>
            <a:r>
              <a:rPr lang="en-US" baseline="0" dirty="0" smtClean="0"/>
              <a:t> hat. </a:t>
            </a:r>
            <a:r>
              <a:rPr lang="en-US" baseline="0" dirty="0" err="1" smtClean="0"/>
              <a:t>Nur</a:t>
            </a:r>
            <a:r>
              <a:rPr lang="en-US" baseline="0" dirty="0" smtClean="0"/>
              <a:t>, </a:t>
            </a:r>
            <a:r>
              <a:rPr lang="en-US" baseline="0" dirty="0" err="1" smtClean="0"/>
              <a:t>einfach</a:t>
            </a:r>
            <a:r>
              <a:rPr lang="en-US" baseline="0" dirty="0" smtClean="0"/>
              <a:t> das x-Event </a:t>
            </a:r>
            <a:r>
              <a:rPr lang="en-US" baseline="0" dirty="0" err="1" smtClean="0"/>
              <a:t>durchzuführen</a:t>
            </a:r>
            <a:r>
              <a:rPr lang="en-US" baseline="0" dirty="0" smtClean="0"/>
              <a:t>, </a:t>
            </a:r>
            <a:r>
              <a:rPr lang="en-US" baseline="0" dirty="0" err="1" smtClean="0"/>
              <a:t>weil</a:t>
            </a:r>
            <a:r>
              <a:rPr lang="en-US" baseline="0" dirty="0" smtClean="0"/>
              <a:t> </a:t>
            </a:r>
            <a:r>
              <a:rPr lang="en-US" baseline="0" dirty="0" err="1" smtClean="0"/>
              <a:t>es</a:t>
            </a:r>
            <a:r>
              <a:rPr lang="en-US" baseline="0" dirty="0" smtClean="0"/>
              <a:t> </a:t>
            </a:r>
            <a:r>
              <a:rPr lang="en-US" baseline="0" dirty="0" err="1" smtClean="0"/>
              <a:t>immer</a:t>
            </a:r>
            <a:r>
              <a:rPr lang="en-US" baseline="0" dirty="0" smtClean="0"/>
              <a:t> so war, </a:t>
            </a:r>
            <a:r>
              <a:rPr lang="en-US" baseline="0" dirty="0" err="1" smtClean="0"/>
              <a:t>ist</a:t>
            </a:r>
            <a:r>
              <a:rPr lang="en-US" baseline="0" dirty="0" smtClean="0"/>
              <a:t> </a:t>
            </a:r>
            <a:r>
              <a:rPr lang="en-US" baseline="0" dirty="0" err="1" smtClean="0"/>
              <a:t>zuwenig</a:t>
            </a:r>
            <a:r>
              <a:rPr lang="en-US" baseline="0" dirty="0" smtClean="0"/>
              <a:t>, </a:t>
            </a:r>
            <a:r>
              <a:rPr lang="en-US" baseline="0" dirty="0" err="1" smtClean="0"/>
              <a:t>ist</a:t>
            </a:r>
            <a:r>
              <a:rPr lang="en-US" baseline="0" dirty="0" smtClean="0"/>
              <a:t> </a:t>
            </a:r>
            <a:r>
              <a:rPr lang="en-US" baseline="0" dirty="0" err="1" smtClean="0"/>
              <a:t>auch</a:t>
            </a:r>
            <a:r>
              <a:rPr lang="en-US" baseline="0" dirty="0" smtClean="0"/>
              <a:t> </a:t>
            </a:r>
            <a:r>
              <a:rPr lang="en-US" baseline="0" dirty="0" err="1" smtClean="0"/>
              <a:t>nicht</a:t>
            </a:r>
            <a:r>
              <a:rPr lang="en-US" baseline="0" dirty="0" smtClean="0"/>
              <a:t> </a:t>
            </a:r>
            <a:r>
              <a:rPr lang="en-US" baseline="0" dirty="0" err="1" smtClean="0"/>
              <a:t>der</a:t>
            </a:r>
            <a:r>
              <a:rPr lang="en-US" baseline="0" dirty="0" smtClean="0"/>
              <a:t> </a:t>
            </a:r>
            <a:r>
              <a:rPr lang="en-US" baseline="0" dirty="0" err="1" smtClean="0"/>
              <a:t>Geist</a:t>
            </a:r>
            <a:r>
              <a:rPr lang="en-US" baseline="0" dirty="0" smtClean="0"/>
              <a:t>, </a:t>
            </a:r>
            <a:r>
              <a:rPr lang="en-US" baseline="0" dirty="0" err="1" smtClean="0"/>
              <a:t>der</a:t>
            </a:r>
            <a:r>
              <a:rPr lang="en-US" baseline="0" dirty="0" smtClean="0"/>
              <a:t> </a:t>
            </a:r>
            <a:r>
              <a:rPr lang="en-US" baseline="0" dirty="0" err="1" smtClean="0"/>
              <a:t>diese</a:t>
            </a:r>
            <a:r>
              <a:rPr lang="en-US" baseline="0" dirty="0" smtClean="0"/>
              <a:t> </a:t>
            </a:r>
            <a:r>
              <a:rPr lang="en-US" baseline="0" dirty="0" err="1" smtClean="0"/>
              <a:t>Plattform</a:t>
            </a:r>
            <a:r>
              <a:rPr lang="en-US" baseline="0" dirty="0" smtClean="0"/>
              <a:t> </a:t>
            </a:r>
            <a:r>
              <a:rPr lang="en-US" baseline="0" dirty="0" err="1" smtClean="0"/>
              <a:t>nach</a:t>
            </a:r>
            <a:r>
              <a:rPr lang="en-US" baseline="0" dirty="0" smtClean="0"/>
              <a:t> so </a:t>
            </a:r>
            <a:r>
              <a:rPr lang="en-US" baseline="0" dirty="0" err="1" smtClean="0"/>
              <a:t>vielen</a:t>
            </a:r>
            <a:r>
              <a:rPr lang="en-US" baseline="0" dirty="0" smtClean="0"/>
              <a:t> </a:t>
            </a:r>
            <a:r>
              <a:rPr lang="en-US" baseline="0" dirty="0" err="1" smtClean="0"/>
              <a:t>Jahren</a:t>
            </a:r>
            <a:r>
              <a:rPr lang="en-US" baseline="0" dirty="0" smtClean="0"/>
              <a:t> </a:t>
            </a:r>
            <a:r>
              <a:rPr lang="en-US" baseline="0" dirty="0" err="1" smtClean="0"/>
              <a:t>noch</a:t>
            </a:r>
            <a:r>
              <a:rPr lang="en-US" baseline="0" dirty="0" smtClean="0"/>
              <a:t> </a:t>
            </a:r>
            <a:r>
              <a:rPr lang="en-US" baseline="0" dirty="0" err="1" smtClean="0"/>
              <a:t>immer</a:t>
            </a:r>
            <a:r>
              <a:rPr lang="en-US" baseline="0" dirty="0" smtClean="0"/>
              <a:t> </a:t>
            </a:r>
            <a:r>
              <a:rPr lang="en-US" baseline="0" dirty="0" err="1" smtClean="0"/>
              <a:t>bedeutend</a:t>
            </a:r>
            <a:r>
              <a:rPr lang="en-US" baseline="0" dirty="0" smtClean="0"/>
              <a:t> </a:t>
            </a:r>
            <a:r>
              <a:rPr lang="en-US" baseline="0" dirty="0" err="1" smtClean="0"/>
              <a:t>macht</a:t>
            </a:r>
            <a:r>
              <a:rPr lang="en-US" baseline="0" dirty="0" smtClean="0"/>
              <a:t>. </a:t>
            </a:r>
            <a:r>
              <a:rPr lang="en-US" baseline="0" dirty="0" err="1" smtClean="0"/>
              <a:t>Ihre</a:t>
            </a:r>
            <a:r>
              <a:rPr lang="en-US" baseline="0" dirty="0" smtClean="0"/>
              <a:t> </a:t>
            </a:r>
            <a:r>
              <a:rPr lang="en-US" baseline="0" dirty="0" err="1" smtClean="0"/>
              <a:t>Anwesenheit</a:t>
            </a:r>
            <a:r>
              <a:rPr lang="en-US" baseline="0" dirty="0" smtClean="0"/>
              <a:t> </a:t>
            </a:r>
            <a:r>
              <a:rPr lang="en-US" baseline="0" dirty="0" err="1" smtClean="0"/>
              <a:t>bestätigt</a:t>
            </a:r>
            <a:r>
              <a:rPr lang="en-US" baseline="0" dirty="0" smtClean="0"/>
              <a:t> dies. </a:t>
            </a:r>
            <a:r>
              <a:rPr lang="en-US" baseline="0" dirty="0" err="1" smtClean="0"/>
              <a:t>Wenn</a:t>
            </a:r>
            <a:r>
              <a:rPr lang="en-US" baseline="0" dirty="0" smtClean="0"/>
              <a:t> Tradition </a:t>
            </a:r>
            <a:r>
              <a:rPr lang="en-US" baseline="0" dirty="0" err="1" smtClean="0"/>
              <a:t>nachhaltig</a:t>
            </a:r>
            <a:r>
              <a:rPr lang="en-US" baseline="0" dirty="0" smtClean="0"/>
              <a:t> </a:t>
            </a:r>
            <a:r>
              <a:rPr lang="en-US" baseline="0" dirty="0" err="1" smtClean="0"/>
              <a:t>nützlich</a:t>
            </a:r>
            <a:r>
              <a:rPr lang="en-US" baseline="0" dirty="0" smtClean="0"/>
              <a:t> </a:t>
            </a:r>
            <a:r>
              <a:rPr lang="en-US" baseline="0" dirty="0" err="1" smtClean="0"/>
              <a:t>ist</a:t>
            </a:r>
            <a:r>
              <a:rPr lang="en-US" baseline="0" dirty="0" smtClean="0"/>
              <a:t>, </a:t>
            </a:r>
            <a:r>
              <a:rPr lang="en-US" baseline="0" dirty="0" err="1" smtClean="0"/>
              <a:t>stecken</a:t>
            </a:r>
            <a:r>
              <a:rPr lang="en-US" baseline="0" dirty="0" smtClean="0"/>
              <a:t> </a:t>
            </a:r>
            <a:r>
              <a:rPr lang="en-US" baseline="0" dirty="0" err="1" smtClean="0"/>
              <a:t>andere</a:t>
            </a:r>
            <a:r>
              <a:rPr lang="en-US" baseline="0" dirty="0" smtClean="0"/>
              <a:t> </a:t>
            </a:r>
            <a:r>
              <a:rPr lang="en-US" baseline="0" dirty="0" err="1" smtClean="0"/>
              <a:t>Werte</a:t>
            </a:r>
            <a:r>
              <a:rPr lang="en-US" baseline="0" dirty="0" smtClean="0"/>
              <a:t> und </a:t>
            </a:r>
            <a:r>
              <a:rPr lang="en-US" baseline="0" dirty="0" err="1" smtClean="0"/>
              <a:t>Nutzen</a:t>
            </a:r>
            <a:r>
              <a:rPr lang="en-US" baseline="0" dirty="0" smtClean="0"/>
              <a:t> </a:t>
            </a:r>
            <a:r>
              <a:rPr lang="en-US" baseline="0" dirty="0" err="1" smtClean="0"/>
              <a:t>dahinter</a:t>
            </a:r>
            <a:r>
              <a:rPr lang="en-US" baseline="0" dirty="0" smtClean="0"/>
              <a:t>: </a:t>
            </a:r>
            <a:r>
              <a:rPr lang="en-US" baseline="0" dirty="0" err="1" smtClean="0"/>
              <a:t>Stabilität</a:t>
            </a:r>
            <a:r>
              <a:rPr lang="en-US" baseline="0" dirty="0" smtClean="0"/>
              <a:t>, </a:t>
            </a:r>
            <a:r>
              <a:rPr lang="en-US" baseline="0" dirty="0" err="1" smtClean="0"/>
              <a:t>Sicherheit</a:t>
            </a:r>
            <a:r>
              <a:rPr lang="en-US" baseline="0" dirty="0" smtClean="0"/>
              <a:t>, </a:t>
            </a:r>
            <a:r>
              <a:rPr lang="en-US" baseline="0" dirty="0" err="1" smtClean="0"/>
              <a:t>Kontinuität</a:t>
            </a:r>
            <a:r>
              <a:rPr lang="en-US" baseline="0" dirty="0" smtClean="0"/>
              <a:t>.</a:t>
            </a:r>
          </a:p>
          <a:p>
            <a:pPr eaLnBrk="1" hangingPunct="1">
              <a:spcBef>
                <a:spcPct val="0"/>
              </a:spcBef>
            </a:pPr>
            <a:endParaRPr lang="en-US" baseline="0" dirty="0" smtClean="0"/>
          </a:p>
          <a:p>
            <a:pPr eaLnBrk="1" hangingPunct="1">
              <a:spcBef>
                <a:spcPct val="0"/>
              </a:spcBef>
            </a:pPr>
            <a:r>
              <a:rPr lang="en-US" baseline="0" dirty="0" err="1" smtClean="0"/>
              <a:t>Der</a:t>
            </a:r>
            <a:r>
              <a:rPr lang="en-US" baseline="0" dirty="0" smtClean="0"/>
              <a:t> Name hat </a:t>
            </a:r>
            <a:r>
              <a:rPr lang="en-US" baseline="0" dirty="0" err="1" smtClean="0"/>
              <a:t>sich</a:t>
            </a:r>
            <a:r>
              <a:rPr lang="en-US" baseline="0" dirty="0" smtClean="0"/>
              <a:t> </a:t>
            </a:r>
            <a:r>
              <a:rPr lang="en-US" baseline="0" dirty="0" err="1" smtClean="0"/>
              <a:t>geändert</a:t>
            </a:r>
            <a:r>
              <a:rPr lang="en-US" baseline="0" dirty="0" smtClean="0"/>
              <a:t>, von CCC </a:t>
            </a:r>
            <a:r>
              <a:rPr lang="en-US" baseline="0" dirty="0" err="1" smtClean="0"/>
              <a:t>zu</a:t>
            </a:r>
            <a:r>
              <a:rPr lang="en-US" baseline="0" dirty="0" smtClean="0"/>
              <a:t> </a:t>
            </a:r>
            <a:r>
              <a:rPr lang="en-US" baseline="0" dirty="0" err="1" smtClean="0"/>
              <a:t>CCoE</a:t>
            </a:r>
            <a:r>
              <a:rPr lang="en-US" baseline="0" dirty="0" smtClean="0"/>
              <a:t>. Die </a:t>
            </a:r>
            <a:r>
              <a:rPr lang="en-US" baseline="0" dirty="0" err="1" smtClean="0"/>
              <a:t>Bedeutung</a:t>
            </a:r>
            <a:r>
              <a:rPr lang="en-US" baseline="0" dirty="0" smtClean="0"/>
              <a:t> des </a:t>
            </a:r>
            <a:r>
              <a:rPr lang="en-US" baseline="0" dirty="0" err="1" smtClean="0"/>
              <a:t>CCoE</a:t>
            </a:r>
            <a:r>
              <a:rPr lang="en-US" baseline="0" dirty="0" smtClean="0"/>
              <a:t> </a:t>
            </a:r>
            <a:r>
              <a:rPr lang="en-US" baseline="0" dirty="0" err="1" smtClean="0"/>
              <a:t>ist</a:t>
            </a:r>
            <a:r>
              <a:rPr lang="en-US" baseline="0" dirty="0" smtClean="0"/>
              <a:t> </a:t>
            </a:r>
            <a:r>
              <a:rPr lang="en-US" baseline="0" dirty="0" err="1" smtClean="0"/>
              <a:t>geblieben</a:t>
            </a:r>
            <a:r>
              <a:rPr lang="en-US" baseline="0" dirty="0" smtClean="0"/>
              <a:t>. Die </a:t>
            </a:r>
            <a:r>
              <a:rPr lang="en-US" baseline="0" dirty="0" err="1" smtClean="0"/>
              <a:t>Bedeutung</a:t>
            </a:r>
            <a:r>
              <a:rPr lang="en-US" baseline="0" dirty="0" smtClean="0"/>
              <a:t> </a:t>
            </a:r>
            <a:r>
              <a:rPr lang="en-US" baseline="0" dirty="0" err="1" smtClean="0"/>
              <a:t>für</a:t>
            </a:r>
            <a:r>
              <a:rPr lang="en-US" baseline="0" dirty="0" smtClean="0"/>
              <a:t> das </a:t>
            </a:r>
            <a:r>
              <a:rPr lang="en-US" baseline="0" dirty="0" err="1" smtClean="0"/>
              <a:t>Unternehmen</a:t>
            </a:r>
            <a:r>
              <a:rPr lang="en-US" baseline="0" dirty="0" smtClean="0"/>
              <a:t>, die </a:t>
            </a:r>
            <a:r>
              <a:rPr lang="en-US" baseline="0" dirty="0" err="1" smtClean="0"/>
              <a:t>Bedeutung</a:t>
            </a:r>
            <a:r>
              <a:rPr lang="en-US" baseline="0" dirty="0" smtClean="0"/>
              <a:t> </a:t>
            </a:r>
            <a:r>
              <a:rPr lang="en-US" baseline="0" dirty="0" err="1" smtClean="0"/>
              <a:t>für</a:t>
            </a:r>
            <a:r>
              <a:rPr lang="en-US" baseline="0" dirty="0" smtClean="0"/>
              <a:t> SAP. Die </a:t>
            </a:r>
            <a:r>
              <a:rPr lang="en-US" baseline="0" dirty="0" err="1" smtClean="0"/>
              <a:t>Bedeutung</a:t>
            </a:r>
            <a:r>
              <a:rPr lang="en-US" baseline="0" dirty="0" smtClean="0"/>
              <a:t> </a:t>
            </a:r>
            <a:r>
              <a:rPr lang="en-US" baseline="0" dirty="0" err="1" smtClean="0"/>
              <a:t>für</a:t>
            </a:r>
            <a:r>
              <a:rPr lang="en-US" baseline="0" dirty="0" smtClean="0"/>
              <a:t> das </a:t>
            </a:r>
            <a:r>
              <a:rPr lang="en-US" baseline="0" dirty="0" err="1" smtClean="0"/>
              <a:t>Unternehmen</a:t>
            </a:r>
            <a:r>
              <a:rPr lang="en-US" baseline="0" dirty="0" smtClean="0"/>
              <a:t>: die </a:t>
            </a:r>
            <a:r>
              <a:rPr lang="en-US" baseline="0" dirty="0" err="1" smtClean="0"/>
              <a:t>Investition</a:t>
            </a:r>
            <a:r>
              <a:rPr lang="en-US" baseline="0" dirty="0" smtClean="0"/>
              <a:t> SAP </a:t>
            </a:r>
            <a:r>
              <a:rPr lang="en-US" baseline="0" dirty="0" err="1" smtClean="0"/>
              <a:t>bestmöglich</a:t>
            </a:r>
            <a:r>
              <a:rPr lang="en-US" baseline="0" dirty="0" smtClean="0"/>
              <a:t> </a:t>
            </a:r>
            <a:r>
              <a:rPr lang="en-US" baseline="0" dirty="0" err="1" smtClean="0"/>
              <a:t>für</a:t>
            </a:r>
            <a:r>
              <a:rPr lang="en-US" baseline="0" dirty="0" smtClean="0"/>
              <a:t> das </a:t>
            </a:r>
            <a:r>
              <a:rPr lang="en-US" baseline="0" dirty="0" err="1" smtClean="0"/>
              <a:t>Unternehmens</a:t>
            </a:r>
            <a:r>
              <a:rPr lang="en-US" baseline="0" dirty="0" smtClean="0"/>
              <a:t>-Business </a:t>
            </a:r>
            <a:r>
              <a:rPr lang="en-US" baseline="0" dirty="0" err="1" smtClean="0"/>
              <a:t>zu</a:t>
            </a:r>
            <a:r>
              <a:rPr lang="en-US" baseline="0" dirty="0" smtClean="0"/>
              <a:t> </a:t>
            </a:r>
            <a:r>
              <a:rPr lang="en-US" baseline="0" dirty="0" err="1" smtClean="0"/>
              <a:t>nutzen</a:t>
            </a:r>
            <a:r>
              <a:rPr lang="en-US" baseline="0" dirty="0" smtClean="0"/>
              <a:t>. Die </a:t>
            </a:r>
            <a:r>
              <a:rPr lang="en-US" baseline="0" dirty="0" err="1" smtClean="0"/>
              <a:t>Bedeutung</a:t>
            </a:r>
            <a:r>
              <a:rPr lang="en-US" baseline="0" dirty="0" smtClean="0"/>
              <a:t> </a:t>
            </a:r>
            <a:r>
              <a:rPr lang="en-US" baseline="0" dirty="0" err="1" smtClean="0"/>
              <a:t>für</a:t>
            </a:r>
            <a:r>
              <a:rPr lang="en-US" baseline="0" dirty="0" smtClean="0"/>
              <a:t> SAP: die </a:t>
            </a:r>
            <a:r>
              <a:rPr lang="en-US" baseline="0" dirty="0" err="1" smtClean="0"/>
              <a:t>Möglichkeiten</a:t>
            </a:r>
            <a:r>
              <a:rPr lang="en-US" baseline="0" dirty="0" smtClean="0"/>
              <a:t> von SAP </a:t>
            </a:r>
            <a:r>
              <a:rPr lang="en-US" baseline="0" dirty="0" err="1" smtClean="0"/>
              <a:t>bestmöglich</a:t>
            </a:r>
            <a:r>
              <a:rPr lang="en-US" baseline="0" dirty="0" smtClean="0"/>
              <a:t> </a:t>
            </a:r>
            <a:r>
              <a:rPr lang="en-US" baseline="0" dirty="0" err="1" smtClean="0"/>
              <a:t>für</a:t>
            </a:r>
            <a:r>
              <a:rPr lang="en-US" baseline="0" dirty="0" smtClean="0"/>
              <a:t> das </a:t>
            </a:r>
            <a:r>
              <a:rPr lang="en-US" baseline="0" dirty="0" err="1" smtClean="0"/>
              <a:t>Unternehmen</a:t>
            </a:r>
            <a:r>
              <a:rPr lang="en-US" baseline="0" dirty="0" smtClean="0"/>
              <a:t> </a:t>
            </a:r>
            <a:r>
              <a:rPr lang="en-US" baseline="0" dirty="0" err="1" smtClean="0"/>
              <a:t>zu</a:t>
            </a:r>
            <a:r>
              <a:rPr lang="en-US" baseline="0" dirty="0" smtClean="0"/>
              <a:t> </a:t>
            </a:r>
            <a:r>
              <a:rPr lang="en-US" baseline="0" dirty="0" err="1" smtClean="0"/>
              <a:t>nutzen</a:t>
            </a:r>
            <a:r>
              <a:rPr lang="en-US" baseline="0" dirty="0" smtClean="0"/>
              <a:t>. </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r>
              <a:rPr lang="en-US" baseline="0" dirty="0" err="1" smtClean="0"/>
              <a:t>Geändert</a:t>
            </a:r>
            <a:r>
              <a:rPr lang="en-US" baseline="0" dirty="0" smtClean="0"/>
              <a:t> </a:t>
            </a:r>
            <a:r>
              <a:rPr lang="en-US" baseline="0" dirty="0" err="1" smtClean="0"/>
              <a:t>haben</a:t>
            </a:r>
            <a:r>
              <a:rPr lang="en-US" baseline="0" dirty="0" smtClean="0"/>
              <a:t> </a:t>
            </a:r>
            <a:r>
              <a:rPr lang="en-US" baseline="0" dirty="0" err="1" smtClean="0"/>
              <a:t>sich</a:t>
            </a:r>
            <a:r>
              <a:rPr lang="en-US" baseline="0" dirty="0" smtClean="0"/>
              <a:t> </a:t>
            </a:r>
            <a:r>
              <a:rPr lang="en-US" baseline="0" dirty="0" err="1" smtClean="0"/>
              <a:t>aber</a:t>
            </a:r>
            <a:r>
              <a:rPr lang="en-US" baseline="0" dirty="0" smtClean="0"/>
              <a:t> die </a:t>
            </a:r>
            <a:r>
              <a:rPr lang="en-US" baseline="0" dirty="0" err="1" smtClean="0"/>
              <a:t>Rahmenbedingungen</a:t>
            </a:r>
            <a:r>
              <a:rPr lang="en-US" baseline="0" dirty="0" smtClean="0"/>
              <a:t>, die </a:t>
            </a:r>
            <a:r>
              <a:rPr lang="en-US" baseline="0" dirty="0" err="1" smtClean="0"/>
              <a:t>Herausforderungen</a:t>
            </a:r>
            <a:r>
              <a:rPr lang="en-US" baseline="0" dirty="0" smtClean="0"/>
              <a:t>, </a:t>
            </a:r>
            <a:r>
              <a:rPr lang="en-US" baseline="0" dirty="0" err="1" smtClean="0"/>
              <a:t>der</a:t>
            </a:r>
            <a:r>
              <a:rPr lang="en-US" baseline="0" dirty="0" smtClean="0"/>
              <a:t> </a:t>
            </a:r>
            <a:r>
              <a:rPr lang="en-US" baseline="0" dirty="0" err="1" smtClean="0"/>
              <a:t>Kosten</a:t>
            </a:r>
            <a:r>
              <a:rPr lang="en-US" baseline="0" dirty="0" smtClean="0"/>
              <a:t>- und </a:t>
            </a:r>
            <a:r>
              <a:rPr lang="en-US" baseline="0" dirty="0" err="1" smtClean="0"/>
              <a:t>effizienz-Druck</a:t>
            </a:r>
            <a:r>
              <a:rPr lang="en-US" baseline="0" dirty="0" smtClean="0"/>
              <a:t>, die </a:t>
            </a:r>
            <a:r>
              <a:rPr lang="en-US" baseline="0" dirty="0" err="1" smtClean="0"/>
              <a:t>Möglichkeiten</a:t>
            </a:r>
            <a:r>
              <a:rPr lang="en-US" baseline="0" dirty="0" smtClean="0"/>
              <a:t>, die </a:t>
            </a:r>
            <a:r>
              <a:rPr lang="en-US" baseline="0" dirty="0" err="1" smtClean="0"/>
              <a:t>Dynamik</a:t>
            </a:r>
            <a:r>
              <a:rPr lang="en-US" baseline="0" dirty="0" smtClean="0"/>
              <a:t> </a:t>
            </a:r>
            <a:r>
              <a:rPr lang="en-US" baseline="0" dirty="0" err="1" smtClean="0"/>
              <a:t>der</a:t>
            </a:r>
            <a:r>
              <a:rPr lang="en-US" baseline="0" dirty="0" smtClean="0"/>
              <a:t> </a:t>
            </a:r>
            <a:r>
              <a:rPr lang="en-US" baseline="0" dirty="0" err="1" smtClean="0"/>
              <a:t>Möglichkeiten</a:t>
            </a:r>
            <a:r>
              <a:rPr lang="en-US" baseline="0" dirty="0" smtClean="0"/>
              <a:t>.</a:t>
            </a:r>
          </a:p>
          <a:p>
            <a:pPr eaLnBrk="1" hangingPunct="1">
              <a:spcBef>
                <a:spcPct val="0"/>
              </a:spcBef>
            </a:pPr>
            <a:endParaRPr lang="en-US" baseline="0" dirty="0" smtClean="0"/>
          </a:p>
          <a:p>
            <a:pPr eaLnBrk="1" hangingPunct="1">
              <a:spcBef>
                <a:spcPct val="0"/>
              </a:spcBef>
            </a:pPr>
            <a:r>
              <a:rPr lang="en-US" baseline="0" dirty="0" smtClean="0"/>
              <a:t>Die </a:t>
            </a:r>
            <a:r>
              <a:rPr lang="en-US" baseline="0" dirty="0" err="1" smtClean="0"/>
              <a:t>neuen</a:t>
            </a:r>
            <a:r>
              <a:rPr lang="en-US" baseline="0" dirty="0" smtClean="0"/>
              <a:t> </a:t>
            </a:r>
            <a:r>
              <a:rPr lang="en-US" baseline="0" dirty="0" err="1" smtClean="0"/>
              <a:t>Herausforderungen</a:t>
            </a:r>
            <a:r>
              <a:rPr lang="en-US" baseline="0" dirty="0" smtClean="0"/>
              <a:t> </a:t>
            </a:r>
            <a:r>
              <a:rPr lang="en-US" baseline="0" dirty="0" err="1" smtClean="0"/>
              <a:t>sind</a:t>
            </a:r>
            <a:r>
              <a:rPr lang="en-US" baseline="0" dirty="0" smtClean="0"/>
              <a:t> </a:t>
            </a:r>
            <a:r>
              <a:rPr lang="en-US" baseline="0" dirty="0" err="1" smtClean="0"/>
              <a:t>bereits</a:t>
            </a:r>
            <a:r>
              <a:rPr lang="en-US" baseline="0" dirty="0" smtClean="0"/>
              <a:t> </a:t>
            </a:r>
            <a:r>
              <a:rPr lang="en-US" baseline="0" dirty="0" err="1" smtClean="0"/>
              <a:t>Realität</a:t>
            </a:r>
            <a:r>
              <a:rPr lang="en-US" baseline="0" dirty="0" smtClean="0"/>
              <a:t> – </a:t>
            </a:r>
            <a:r>
              <a:rPr lang="en-US" baseline="0" dirty="0" err="1" smtClean="0"/>
              <a:t>aus</a:t>
            </a:r>
            <a:r>
              <a:rPr lang="en-US" baseline="0" dirty="0" smtClean="0"/>
              <a:t> Trends </a:t>
            </a:r>
            <a:r>
              <a:rPr lang="en-US" baseline="0" dirty="0" err="1" smtClean="0"/>
              <a:t>werden</a:t>
            </a:r>
            <a:r>
              <a:rPr lang="en-US" baseline="0" dirty="0" smtClean="0"/>
              <a:t> </a:t>
            </a:r>
            <a:r>
              <a:rPr lang="en-US" baseline="0" dirty="0" err="1" smtClean="0"/>
              <a:t>Realitäten</a:t>
            </a:r>
            <a:r>
              <a:rPr lang="en-US" baseline="0" dirty="0" smtClean="0"/>
              <a:t>, </a:t>
            </a:r>
            <a:r>
              <a:rPr lang="en-US" baseline="0" dirty="0" err="1" smtClean="0"/>
              <a:t>für</a:t>
            </a:r>
            <a:r>
              <a:rPr lang="en-US" baseline="0" dirty="0" smtClean="0"/>
              <a:t> die </a:t>
            </a:r>
            <a:r>
              <a:rPr lang="en-US" baseline="0" dirty="0" err="1" smtClean="0"/>
              <a:t>es</a:t>
            </a:r>
            <a:r>
              <a:rPr lang="en-US" baseline="0" dirty="0" smtClean="0"/>
              <a:t> </a:t>
            </a:r>
            <a:r>
              <a:rPr lang="en-US" baseline="0" dirty="0" err="1" smtClean="0"/>
              <a:t>im</a:t>
            </a:r>
            <a:r>
              <a:rPr lang="en-US" baseline="0" dirty="0" smtClean="0"/>
              <a:t> </a:t>
            </a:r>
            <a:r>
              <a:rPr lang="en-US" baseline="0" dirty="0" err="1" smtClean="0"/>
              <a:t>Unternehmen</a:t>
            </a:r>
            <a:r>
              <a:rPr lang="en-US" baseline="0" dirty="0" smtClean="0"/>
              <a:t> </a:t>
            </a:r>
            <a:r>
              <a:rPr lang="en-US" baseline="0" dirty="0" err="1" smtClean="0"/>
              <a:t>eine</a:t>
            </a:r>
            <a:r>
              <a:rPr lang="en-US" baseline="0" dirty="0" smtClean="0"/>
              <a:t> </a:t>
            </a:r>
            <a:r>
              <a:rPr lang="en-US" baseline="0" dirty="0" err="1" smtClean="0"/>
              <a:t>Strategie</a:t>
            </a:r>
            <a:r>
              <a:rPr lang="en-US" baseline="0" dirty="0" smtClean="0"/>
              <a:t> </a:t>
            </a:r>
            <a:r>
              <a:rPr lang="en-US" baseline="0" dirty="0" err="1" smtClean="0"/>
              <a:t>der</a:t>
            </a:r>
            <a:r>
              <a:rPr lang="en-US" baseline="0" dirty="0" smtClean="0"/>
              <a:t> </a:t>
            </a:r>
            <a:r>
              <a:rPr lang="en-US" baseline="0" dirty="0" err="1" smtClean="0"/>
              <a:t>Nutzung</a:t>
            </a:r>
            <a:r>
              <a:rPr lang="en-US" baseline="0" dirty="0" smtClean="0"/>
              <a:t> </a:t>
            </a:r>
            <a:r>
              <a:rPr lang="en-US" baseline="0" dirty="0" err="1" smtClean="0"/>
              <a:t>geben</a:t>
            </a:r>
            <a:r>
              <a:rPr lang="en-US" baseline="0" dirty="0" smtClean="0"/>
              <a:t> muss., </a:t>
            </a:r>
            <a:r>
              <a:rPr lang="en-US" baseline="0" dirty="0" err="1" smtClean="0"/>
              <a:t>individuell</a:t>
            </a:r>
            <a:r>
              <a:rPr lang="en-US" baseline="0" dirty="0" smtClean="0"/>
              <a:t>, </a:t>
            </a:r>
            <a:r>
              <a:rPr lang="en-US" baseline="0" dirty="0" err="1" smtClean="0"/>
              <a:t>spezifisch</a:t>
            </a:r>
            <a:r>
              <a:rPr lang="en-US" baseline="0" dirty="0" smtClean="0"/>
              <a:t> und </a:t>
            </a:r>
            <a:r>
              <a:rPr lang="en-US" baseline="0" dirty="0" err="1" smtClean="0"/>
              <a:t>nachhatlig</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 </a:t>
            </a:r>
          </a:p>
        </p:txBody>
      </p:sp>
      <p:sp>
        <p:nvSpPr>
          <p:cNvPr id="21508" name="Slide Number Placeholder 3"/>
          <p:cNvSpPr>
            <a:spLocks noGrp="1"/>
          </p:cNvSpPr>
          <p:nvPr>
            <p:ph type="sldNum" sz="quarter" idx="5"/>
          </p:nvPr>
        </p:nvSpPr>
        <p:spPr bwMode="auto">
          <a:noFill/>
          <a:ln>
            <a:miter lim="800000"/>
            <a:headEnd/>
            <a:tailEnd/>
          </a:ln>
        </p:spPr>
        <p:txBody>
          <a:bodyPr/>
          <a:lstStyle/>
          <a:p>
            <a:fld id="{2984294B-E244-432E-8E48-318EFC84CE37}" type="slidenum">
              <a:rPr lang="de-DE" smtClean="0"/>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en-GB" sz="1000" dirty="0" smtClean="0">
              <a:latin typeface="Arial Black"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pPr eaLnBrk="0" hangingPunct="0">
              <a:buSzPct val="100000"/>
            </a:pPr>
            <a:fld id="{52B09A11-5E21-4BF8-A1FF-93DD16A0E9C1}" type="slidenum">
              <a:rPr lang="de-DE">
                <a:solidFill>
                  <a:srgbClr val="000000"/>
                </a:solidFill>
                <a:sym typeface="Arial" pitchFamily="34" charset="0"/>
              </a:rPr>
              <a:pPr eaLnBrk="0" hangingPunct="0">
                <a:buSzPct val="100000"/>
              </a:pPr>
              <a:t>3</a:t>
            </a:fld>
            <a:endParaRPr lang="de-DE">
              <a:solidFill>
                <a:srgbClr val="000000"/>
              </a:solidFill>
              <a:sym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sz="1000" kern="1200" dirty="0" smtClean="0">
                <a:solidFill>
                  <a:schemeClr val="tx1"/>
                </a:solidFill>
                <a:latin typeface="Arial" charset="0"/>
                <a:ea typeface="Arial Unicode MS" pitchFamily="34" charset="-128"/>
                <a:cs typeface="Arial Unicode MS" pitchFamily="34" charset="-128"/>
              </a:rPr>
              <a:t>SAP is about growth and we will expand and enhance our core business by innovating on a stable core. We will deliver this through on-premise, on-demand, on-device and orchestration; delivering the best applications in the world.</a:t>
            </a:r>
          </a:p>
          <a:p>
            <a:pPr lvl="1">
              <a:buFont typeface="Arial" pitchFamily="34" charset="0"/>
              <a:buChar char="•"/>
            </a:pPr>
            <a:r>
              <a:rPr lang="en-US" sz="1000" kern="1200" dirty="0" smtClean="0">
                <a:solidFill>
                  <a:schemeClr val="tx1"/>
                </a:solidFill>
                <a:latin typeface="Arial" charset="0"/>
                <a:ea typeface="Arial Unicode MS" pitchFamily="34" charset="-128"/>
                <a:cs typeface="Arial Unicode MS" pitchFamily="34" charset="-128"/>
              </a:rPr>
              <a:t>We'll accelerate innovation across all functions of the company, delivering high business value through new and innovative technologies, such as mobile and in-memory technology. </a:t>
            </a:r>
          </a:p>
          <a:p>
            <a:pPr lvl="1">
              <a:buFont typeface="Arial" pitchFamily="34" charset="0"/>
              <a:buChar char="•"/>
            </a:pPr>
            <a:r>
              <a:rPr lang="en-US" sz="1000" kern="1200" dirty="0" smtClean="0">
                <a:solidFill>
                  <a:schemeClr val="tx1"/>
                </a:solidFill>
                <a:latin typeface="Arial" charset="0"/>
                <a:ea typeface="Arial Unicode MS" pitchFamily="34" charset="-128"/>
                <a:cs typeface="Arial Unicode MS" pitchFamily="34" charset="-128"/>
              </a:rPr>
              <a:t>We're going to expand the ecosystem.  As others try the vendor lock in play with big technology stacks, we will use new and innovative technologies such as in-memory to disrupt the stack, expand the ecosystem, and improve the return on investment for customers, partners and for SAP.</a:t>
            </a:r>
          </a:p>
          <a:p>
            <a:pPr eaLnBrk="1" hangingPunct="1"/>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1">
              <a:buFont typeface="Arial" pitchFamily="34" charset="0"/>
              <a:buChar char="•"/>
            </a:pPr>
            <a:r>
              <a:rPr lang="en-US" sz="1000" kern="1200" dirty="0" smtClean="0">
                <a:solidFill>
                  <a:schemeClr val="tx1"/>
                </a:solidFill>
                <a:latin typeface="Arial" charset="0"/>
                <a:ea typeface="Arial Unicode MS" pitchFamily="34" charset="-128"/>
                <a:cs typeface="Arial Unicode MS" pitchFamily="34" charset="-128"/>
              </a:rPr>
              <a:t>We know our customers want instant use and instant value from investments. </a:t>
            </a:r>
          </a:p>
          <a:p>
            <a:pPr lvl="2">
              <a:buFont typeface="Courier New" pitchFamily="49" charset="0"/>
              <a:buChar char="o"/>
            </a:pPr>
            <a:r>
              <a:rPr lang="en-US" sz="1000" kern="1200" dirty="0" smtClean="0">
                <a:solidFill>
                  <a:schemeClr val="tx1"/>
                </a:solidFill>
                <a:latin typeface="Arial" charset="0"/>
                <a:ea typeface="Arial Unicode MS" pitchFamily="34" charset="-128"/>
                <a:cs typeface="Arial Unicode MS" pitchFamily="34" charset="-128"/>
              </a:rPr>
              <a:t>Line of Business (</a:t>
            </a:r>
            <a:r>
              <a:rPr lang="en-US" sz="1000" kern="1200" dirty="0" err="1" smtClean="0">
                <a:solidFill>
                  <a:schemeClr val="tx1"/>
                </a:solidFill>
                <a:latin typeface="Arial" charset="0"/>
                <a:ea typeface="Arial Unicode MS" pitchFamily="34" charset="-128"/>
                <a:cs typeface="Arial Unicode MS" pitchFamily="34" charset="-128"/>
              </a:rPr>
              <a:t>LoB</a:t>
            </a:r>
            <a:r>
              <a:rPr lang="en-US" sz="1000" kern="1200" dirty="0" smtClean="0">
                <a:solidFill>
                  <a:schemeClr val="tx1"/>
                </a:solidFill>
                <a:latin typeface="Arial" charset="0"/>
                <a:ea typeface="Arial Unicode MS" pitchFamily="34" charset="-128"/>
                <a:cs typeface="Arial Unicode MS" pitchFamily="34" charset="-128"/>
              </a:rPr>
              <a:t>) and end users or knowledge workers continue to gain influence in business applications purchasing decisions. These savvy users require and expect instant access to information across diverse channels ranging from more desktops to mobile devices like smart phones. </a:t>
            </a:r>
          </a:p>
          <a:p>
            <a:pPr lvl="1">
              <a:buFont typeface="Arial" pitchFamily="34" charset="0"/>
              <a:buChar char="•"/>
            </a:pPr>
            <a:r>
              <a:rPr lang="en-US" sz="1000" kern="1200" dirty="0" smtClean="0">
                <a:solidFill>
                  <a:schemeClr val="tx1"/>
                </a:solidFill>
                <a:latin typeface="Arial" charset="0"/>
                <a:ea typeface="Arial Unicode MS" pitchFamily="34" charset="-128"/>
                <a:cs typeface="Arial Unicode MS" pitchFamily="34" charset="-128"/>
              </a:rPr>
              <a:t>CIOs are closely examining all aspects of their IT budgets and are looking for leadership from companies like SAP to not only deliver value from enterprise business solutions but also help reduce their overall IT spend</a:t>
            </a:r>
          </a:p>
          <a:p>
            <a:pPr lvl="2">
              <a:buFont typeface="Courier New" pitchFamily="49" charset="0"/>
              <a:buChar char="o"/>
            </a:pPr>
            <a:r>
              <a:rPr lang="en-US" sz="1000" kern="1200" dirty="0" smtClean="0">
                <a:solidFill>
                  <a:schemeClr val="tx1"/>
                </a:solidFill>
                <a:latin typeface="Arial" charset="0"/>
                <a:ea typeface="Arial Unicode MS" pitchFamily="34" charset="-128"/>
                <a:cs typeface="Arial Unicode MS" pitchFamily="34" charset="-128"/>
              </a:rPr>
              <a:t>Our job is not just to lower the cost of SAP, instead we want to lower the overall cost of IT and gain share with our customers. Our innovative technologies and our application platform are beautifully positioned to do this. </a:t>
            </a:r>
          </a:p>
          <a:p>
            <a:pPr lvl="1">
              <a:buFont typeface="Arial" pitchFamily="34" charset="0"/>
              <a:buChar char="•"/>
            </a:pPr>
            <a:r>
              <a:rPr lang="en-US" sz="1000" kern="1200" dirty="0" smtClean="0">
                <a:solidFill>
                  <a:schemeClr val="tx1"/>
                </a:solidFill>
                <a:latin typeface="Arial" charset="0"/>
                <a:ea typeface="Arial Unicode MS" pitchFamily="34" charset="-128"/>
                <a:cs typeface="Arial Unicode MS" pitchFamily="34" charset="-128"/>
              </a:rPr>
              <a:t>Coming out of the current economic downturn as companies refocus on growth, businesses will need greater transparency and more effective use of resources as they optimize their businesses and extended value chains. </a:t>
            </a:r>
          </a:p>
          <a:p>
            <a:pPr lvl="2">
              <a:buFont typeface="Courier New" pitchFamily="49" charset="0"/>
              <a:buChar char="o"/>
            </a:pPr>
            <a:r>
              <a:rPr lang="en-US" sz="1000" kern="1200" dirty="0" smtClean="0">
                <a:solidFill>
                  <a:schemeClr val="tx1"/>
                </a:solidFill>
                <a:latin typeface="Arial" charset="0"/>
                <a:ea typeface="Arial Unicode MS" pitchFamily="34" charset="-128"/>
                <a:cs typeface="Arial Unicode MS" pitchFamily="34" charset="-128"/>
              </a:rPr>
              <a:t>The demand for sustainable business solutions will continue to increase balancing economic and environmental demands. Customers are looking up to SAP to help design and transform their end-to-end business processes in a sustainable fashion.</a:t>
            </a:r>
          </a:p>
          <a:p>
            <a:pPr fontAlgn="auto">
              <a:spcBef>
                <a:spcPts val="0"/>
              </a:spcBef>
              <a:spcAft>
                <a:spcPts val="0"/>
              </a:spcAft>
              <a:defRPr/>
            </a:pPr>
            <a:endParaRPr lang="en-US" dirty="0" smtClean="0"/>
          </a:p>
          <a:p>
            <a:pPr fontAlgn="auto">
              <a:spcBef>
                <a:spcPts val="0"/>
              </a:spcBef>
              <a:spcAft>
                <a:spcPts val="0"/>
              </a:spcAft>
              <a:defRPr/>
            </a:pPr>
            <a:r>
              <a:rPr lang="en-US" dirty="0" smtClean="0"/>
              <a:t>After 2 years of down turn, we see business positioned for sustained growth again based on significant jump in </a:t>
            </a:r>
            <a:r>
              <a:rPr lang="en-US" b="1" dirty="0" smtClean="0"/>
              <a:t>people productivity</a:t>
            </a:r>
            <a:r>
              <a:rPr lang="en-US" dirty="0" smtClean="0"/>
              <a:t>. We find ourselves at another inflection point – this is the age of </a:t>
            </a:r>
            <a:r>
              <a:rPr lang="en-US" b="1" dirty="0" smtClean="0"/>
              <a:t>“people”</a:t>
            </a:r>
            <a:r>
              <a:rPr lang="en-US" dirty="0" smtClean="0"/>
              <a:t> empowerment whether they are consumers, employees or suppliers. People whether in social or business networks are collaborating within and across company boundaries to accomplish more and take faster and more informed. decisions</a:t>
            </a:r>
          </a:p>
          <a:p>
            <a:pPr fontAlgn="auto">
              <a:spcBef>
                <a:spcPts val="0"/>
              </a:spcBef>
              <a:spcAft>
                <a:spcPts val="0"/>
              </a:spcAft>
              <a:defRPr/>
            </a:pPr>
            <a:endParaRPr lang="en-US" dirty="0" smtClean="0"/>
          </a:p>
          <a:p>
            <a:pPr fontAlgn="auto">
              <a:spcBef>
                <a:spcPts val="0"/>
              </a:spcBef>
              <a:spcAft>
                <a:spcPts val="0"/>
              </a:spcAft>
              <a:defRPr/>
            </a:pPr>
            <a:r>
              <a:rPr lang="en-US" b="1" dirty="0" smtClean="0"/>
              <a:t>Key Drivers of this inflection point</a:t>
            </a:r>
          </a:p>
          <a:p>
            <a:pPr fontAlgn="auto">
              <a:spcBef>
                <a:spcPts val="0"/>
              </a:spcBef>
              <a:spcAft>
                <a:spcPts val="0"/>
              </a:spcAft>
              <a:defRPr/>
            </a:pPr>
            <a:r>
              <a:rPr lang="en-US" dirty="0" smtClean="0"/>
              <a:t>1. Appetite for technology is unbelievably high – technology and connectivity is empowering people to connect share and do business differently….some facts on the intro video highlight this </a:t>
            </a:r>
          </a:p>
          <a:p>
            <a:pPr fontAlgn="auto">
              <a:spcBef>
                <a:spcPts val="0"/>
              </a:spcBef>
              <a:spcAft>
                <a:spcPts val="0"/>
              </a:spcAft>
              <a:buFontTx/>
              <a:buChar char="-"/>
              <a:defRPr/>
            </a:pPr>
            <a:r>
              <a:rPr lang="en-US" dirty="0" smtClean="0"/>
              <a:t> 1 million users join </a:t>
            </a:r>
            <a:r>
              <a:rPr lang="en-US" dirty="0" err="1" smtClean="0"/>
              <a:t>Facebook</a:t>
            </a:r>
            <a:r>
              <a:rPr lang="en-US" dirty="0" smtClean="0"/>
              <a:t> per week, 1 million </a:t>
            </a:r>
            <a:r>
              <a:rPr lang="en-US" dirty="0" err="1" smtClean="0"/>
              <a:t>iPads</a:t>
            </a:r>
            <a:r>
              <a:rPr lang="en-US" dirty="0" smtClean="0"/>
              <a:t> sold in 28 days, 1 billion tweets per week, 5 million of which came from a mobile device in January 2010.</a:t>
            </a:r>
          </a:p>
          <a:p>
            <a:pPr fontAlgn="auto">
              <a:spcBef>
                <a:spcPts val="0"/>
              </a:spcBef>
              <a:spcAft>
                <a:spcPts val="0"/>
              </a:spcAft>
              <a:defRPr/>
            </a:pPr>
            <a:r>
              <a:rPr lang="en-US" dirty="0" smtClean="0"/>
              <a:t>2. This is also the age of business and social networks. Companies are no longer centrally organized where they do everything themselves, we rely on value chain partners and people across company boundaries. The goal now is not to just optimize ourselves, it is about optimizing the value chain in service of the end consumer. </a:t>
            </a:r>
          </a:p>
          <a:p>
            <a:pPr fontAlgn="auto">
              <a:spcBef>
                <a:spcPts val="0"/>
              </a:spcBef>
              <a:spcAft>
                <a:spcPts val="0"/>
              </a:spcAft>
              <a:defRPr/>
            </a:pPr>
            <a:r>
              <a:rPr lang="en-US" dirty="0" smtClean="0"/>
              <a:t>3. We see people collaboration happening at amazing speeds using digital environments and increasingly over smart phones. New information flow is uncontrollable and process flow not pre-determined…people decide the next step…</a:t>
            </a:r>
          </a:p>
          <a:p>
            <a:pPr fontAlgn="auto">
              <a:spcBef>
                <a:spcPts val="0"/>
              </a:spcBef>
              <a:spcAft>
                <a:spcPts val="0"/>
              </a:spcAft>
              <a:defRPr/>
            </a:pPr>
            <a:r>
              <a:rPr lang="en-US" dirty="0" smtClean="0"/>
              <a:t>4. Customers and consumers have amazing power and voice. They are connected to each other, they can compare and discover more easily, they can voice their opinion not only through their wallets but also by seriously enhancing or damaging your reputation through word of mouth on new digital environments.</a:t>
            </a:r>
          </a:p>
          <a:p>
            <a:pPr fontAlgn="auto">
              <a:spcBef>
                <a:spcPts val="0"/>
              </a:spcBef>
              <a:spcAft>
                <a:spcPts val="0"/>
              </a:spcAft>
              <a:defRPr/>
            </a:pP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409412"/>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a:t>
            </a:r>
            <a:br>
              <a:rPr lang="en-GB" sz="800" kern="1200" noProof="1" smtClean="0">
                <a:solidFill>
                  <a:schemeClr val="tx1"/>
                </a:solidFill>
                <a:latin typeface="+mn-lt"/>
                <a:ea typeface="MS PGothic" pitchFamily="34" charset="-128"/>
                <a:cs typeface="+mn-cs"/>
              </a:rPr>
            </a:br>
            <a:r>
              <a:rPr lang="en-GB" sz="800" kern="1200" noProof="1" smtClean="0">
                <a:solidFill>
                  <a:schemeClr val="tx1"/>
                </a:solidFill>
                <a:latin typeface="+mn-lt"/>
                <a:ea typeface="MS PGothic" pitchFamily="34" charset="-128"/>
                <a:cs typeface="+mn-cs"/>
              </a:rPr>
              <a:t>The information contained herein may be changed without prior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Microsoft, Windows, Excel, Outlook, and PowerPoint are registered trademarks of Microsoft Corporation.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Linux is the registered trademark of Linus Torvalds in the U.S. and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Oracle is a registered trademark of Oracle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UNIX, X/Open, OSF/1, and Motif are registered trademarks of the Open Group.</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HTML, XML, XHTML and W3C are trademarks or registered trademarks of W3C</a:t>
            </a:r>
            <a:r>
              <a:rPr lang="en-GB" sz="800" kern="1200" baseline="30000" noProof="1" smtClean="0">
                <a:solidFill>
                  <a:schemeClr val="tx1"/>
                </a:solidFill>
                <a:latin typeface="+mn-lt"/>
                <a:ea typeface="MS PGothic" pitchFamily="34" charset="-128"/>
                <a:cs typeface="+mn-cs"/>
              </a:rPr>
              <a:t>®</a:t>
            </a:r>
            <a:r>
              <a:rPr lang="en-GB" sz="800" kern="1200" noProof="1" smtClean="0">
                <a:solidFill>
                  <a:schemeClr val="tx1"/>
                </a:solidFill>
                <a:latin typeface="+mn-lt"/>
                <a:ea typeface="MS PGothic" pitchFamily="34" charset="-128"/>
                <a:cs typeface="+mn-cs"/>
              </a:rPr>
              <a:t>, World Wide Web Consortium, Massachusetts Institute of Technology.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 is a registered trademark of Sun Microsystems,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and other SAP products and services mentioned herein as well as their respective logos are trademarks or registered trademarks of SAP AG in Germany and other countries..</a:t>
            </a:r>
            <a:endParaRPr lang="en-US" sz="800" kern="1200" noProof="1">
              <a:solidFill>
                <a:schemeClr val="tx1"/>
              </a:solidFill>
              <a:latin typeface="+mn-lt"/>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2010 SAP AG. All rights reserved</a:t>
            </a:r>
          </a:p>
        </p:txBody>
      </p:sp>
      <p:sp>
        <p:nvSpPr>
          <p:cNvPr id="6" name="TextBox 5"/>
          <p:cNvSpPr txBox="1"/>
          <p:nvPr userDrawn="1"/>
        </p:nvSpPr>
        <p:spPr bwMode="gray">
          <a:xfrm>
            <a:off x="4654800" y="1692000"/>
            <a:ext cx="4165200" cy="3465564"/>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mn-lt"/>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in the United States and in other countries.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This document is a preliminary version and not subject to your license agreement or any other agreement with SAP. This document contains only intended strategies, developments, and functionalities of the SAP</a:t>
            </a:r>
            <a:r>
              <a:rPr lang="en-US" sz="800" kern="1200" baseline="30000" noProof="1" smtClean="0">
                <a:solidFill>
                  <a:schemeClr val="tx1"/>
                </a:solidFill>
                <a:latin typeface="+mn-lt"/>
                <a:ea typeface="MS PGothic" pitchFamily="34" charset="-128"/>
                <a:cs typeface="+mn-cs"/>
              </a:rPr>
              <a:t>®</a:t>
            </a:r>
            <a:r>
              <a:rPr lang="en-US" sz="800" kern="1200" noProof="1" smtClean="0">
                <a:solidFill>
                  <a:schemeClr val="tx1"/>
                </a:solidFill>
                <a:latin typeface="+mn-lt"/>
                <a:ea typeface="MS PGothic" pitchFamily="34" charset="-128"/>
                <a:cs typeface="+mn-cs"/>
              </a:rPr>
              <a:t> product and is not intended to be binding upon SAP to any particular course of business, product strategy, and/or development. Please note that this document is subject to change and may be changed by SAP at any time without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mn-lt"/>
              <a:ea typeface="MS PGothic" pitchFamily="34"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sz="1800" baseline="0"/>
            </a:lvl1pPr>
          </a:lstStyle>
          <a:p>
            <a:r>
              <a:rPr lang="en-US" smtClean="0"/>
              <a:t>Click to edit Master title style</a:t>
            </a:r>
            <a:endParaRPr lang="de-DE" dirty="0"/>
          </a:p>
        </p:txBody>
      </p:sp>
      <p:sp>
        <p:nvSpPr>
          <p:cNvPr id="4" name="Text Placeholder 3"/>
          <p:cNvSpPr>
            <a:spLocks noGrp="1"/>
          </p:cNvSpPr>
          <p:nvPr>
            <p:ph type="body" sz="quarter" idx="10"/>
          </p:nvPr>
        </p:nvSpPr>
        <p:spPr bwMode="gray">
          <a:xfrm>
            <a:off x="0" y="990000"/>
            <a:ext cx="9144000" cy="309958"/>
          </a:xfrm>
          <a:solidFill>
            <a:srgbClr val="FFFFFF">
              <a:alpha val="74902"/>
            </a:srgbClr>
          </a:solidFill>
        </p:spPr>
        <p:txBody>
          <a:bodyPr lIns="252000" tIns="46800" rIns="90000" bIns="46800">
            <a:spAutoFit/>
          </a:bodyPr>
          <a:lstStyle>
            <a:lvl1pPr>
              <a:defRPr sz="1400"/>
            </a:lvl1pPr>
          </a:lstStyle>
          <a:p>
            <a:pPr lvl="0"/>
            <a:r>
              <a:rPr lang="en-US" smtClean="0"/>
              <a:t>Click to edit Master text styles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Ref idx="1001">
        <a:schemeClr val="bg1"/>
      </p:bgRef>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Title/divider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‹Nr.›</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689" r:id="rId6"/>
    <p:sldLayoutId id="2147483702" r:id="rId7"/>
    <p:sldLayoutId id="2147483684" r:id="rId8"/>
    <p:sldLayoutId id="2147483665" r:id="rId9"/>
    <p:sldLayoutId id="2147483683" r:id="rId10"/>
    <p:sldLayoutId id="2147483687" r:id="rId11"/>
    <p:sldLayoutId id="2147483686" r:id="rId12"/>
    <p:sldLayoutId id="2147483669" r:id="rId13"/>
    <p:sldLayoutId id="2147483691" r:id="rId14"/>
    <p:sldLayoutId id="2147483688" r:id="rId15"/>
    <p:sldLayoutId id="2147483703" r:id="rId16"/>
    <p:sldLayoutId id="2147483685" r:id="rId17"/>
    <p:sldLayoutId id="2147483692" r:id="rId18"/>
    <p:sldLayoutId id="2147483674" r:id="rId19"/>
    <p:sldLayoutId id="2147483704" r:id="rId20"/>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hyperlink" Target="http://www.careersatsap.com/SapOffices/Europe/Austr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7980"/>
          <a:stretch>
            <a:fillRect/>
          </a:stretch>
        </p:blipFill>
        <p:spPr bwMode="auto">
          <a:xfrm>
            <a:off x="0" y="0"/>
            <a:ext cx="9467850" cy="6858000"/>
          </a:xfrm>
          <a:prstGeom prst="rect">
            <a:avLst/>
          </a:prstGeom>
          <a:noFill/>
          <a:ln w="9525">
            <a:noFill/>
            <a:miter lim="800000"/>
            <a:headEnd/>
            <a:tailEnd/>
          </a:ln>
        </p:spPr>
      </p:pic>
      <p:grpSp>
        <p:nvGrpSpPr>
          <p:cNvPr id="2" name="Group 5"/>
          <p:cNvGrpSpPr>
            <a:grpSpLocks/>
          </p:cNvGrpSpPr>
          <p:nvPr/>
        </p:nvGrpSpPr>
        <p:grpSpPr bwMode="auto">
          <a:xfrm>
            <a:off x="323850" y="0"/>
            <a:ext cx="8496300" cy="6535738"/>
            <a:chOff x="324000" y="-1"/>
            <a:chExt cx="8496000" cy="6535739"/>
          </a:xfrm>
        </p:grpSpPr>
        <p:sp>
          <p:nvSpPr>
            <p:cNvPr id="14342" name="Rectangle 6"/>
            <p:cNvSpPr>
              <a:spLocks noChangeArrowheads="1"/>
            </p:cNvSpPr>
            <p:nvPr/>
          </p:nvSpPr>
          <p:spPr bwMode="gray">
            <a:xfrm>
              <a:off x="324000" y="-1"/>
              <a:ext cx="8496000" cy="2143125"/>
            </a:xfrm>
            <a:prstGeom prst="rect">
              <a:avLst/>
            </a:prstGeom>
            <a:solidFill>
              <a:schemeClr val="tx1">
                <a:alpha val="74901"/>
              </a:schemeClr>
            </a:solidFill>
            <a:ln w="6350" algn="ctr">
              <a:noFill/>
              <a:miter lim="800000"/>
              <a:headEnd/>
              <a:tailEnd/>
            </a:ln>
          </p:spPr>
          <p:txBody>
            <a:bodyPr lIns="90000" tIns="72000" rIns="90000" bIns="72000" anchor="ctr"/>
            <a:lstStyle/>
            <a:p>
              <a:pPr algn="ctr">
                <a:spcBef>
                  <a:spcPct val="50000"/>
                </a:spcBef>
                <a:buClr>
                  <a:srgbClr val="F0AB00"/>
                </a:buClr>
                <a:buSzPct val="80000"/>
              </a:pPr>
              <a:endParaRPr lang="en-US">
                <a:ea typeface="Arial Unicode MS" pitchFamily="34" charset="-128"/>
                <a:cs typeface="Arial Unicode MS" pitchFamily="34" charset="-128"/>
              </a:endParaRPr>
            </a:p>
          </p:txBody>
        </p:sp>
        <p:pic>
          <p:nvPicPr>
            <p:cNvPr id="14343" name="Picture 7" descr="SAP_grad_R_pref.png"/>
            <p:cNvPicPr>
              <a:picLocks noChangeAspect="1"/>
            </p:cNvPicPr>
            <p:nvPr/>
          </p:nvPicPr>
          <p:blipFill>
            <a:blip r:embed="rId4" cstate="print"/>
            <a:srcRect/>
            <a:stretch>
              <a:fillRect/>
            </a:stretch>
          </p:blipFill>
          <p:spPr bwMode="auto">
            <a:xfrm>
              <a:off x="324000" y="6081713"/>
              <a:ext cx="916953" cy="454025"/>
            </a:xfrm>
            <a:prstGeom prst="rect">
              <a:avLst/>
            </a:prstGeom>
            <a:noFill/>
            <a:ln w="9525">
              <a:noFill/>
              <a:miter lim="800000"/>
              <a:headEnd/>
              <a:tailEnd/>
            </a:ln>
          </p:spPr>
        </p:pic>
        <p:sp>
          <p:nvSpPr>
            <p:cNvPr id="14344" name="Rectangle 8"/>
            <p:cNvSpPr>
              <a:spLocks noChangeArrowheads="1"/>
            </p:cNvSpPr>
            <p:nvPr/>
          </p:nvSpPr>
          <p:spPr bwMode="gray">
            <a:xfrm>
              <a:off x="324000" y="-1"/>
              <a:ext cx="8496000" cy="161925"/>
            </a:xfrm>
            <a:prstGeom prst="rect">
              <a:avLst/>
            </a:prstGeom>
            <a:solidFill>
              <a:schemeClr val="accent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en-US" sz="1600">
                <a:ea typeface="Arial Unicode MS" pitchFamily="34" charset="-128"/>
                <a:cs typeface="Arial Unicode MS" pitchFamily="34" charset="-128"/>
              </a:endParaRPr>
            </a:p>
          </p:txBody>
        </p:sp>
      </p:grpSp>
      <p:sp>
        <p:nvSpPr>
          <p:cNvPr id="14340" name="Title 1"/>
          <p:cNvSpPr>
            <a:spLocks noGrp="1"/>
          </p:cNvSpPr>
          <p:nvPr>
            <p:ph type="ctrTitle"/>
          </p:nvPr>
        </p:nvSpPr>
        <p:spPr>
          <a:xfrm>
            <a:off x="414338" y="323850"/>
            <a:ext cx="8280400" cy="923925"/>
          </a:xfrm>
        </p:spPr>
        <p:txBody>
          <a:bodyPr/>
          <a:lstStyle/>
          <a:p>
            <a:pPr eaLnBrk="1" hangingPunct="1"/>
            <a:r>
              <a:rPr lang="en-US" dirty="0" err="1" smtClean="0">
                <a:solidFill>
                  <a:srgbClr val="000000"/>
                </a:solidFill>
              </a:rPr>
              <a:t>Kontinuität</a:t>
            </a:r>
            <a:r>
              <a:rPr lang="en-US" dirty="0" smtClean="0">
                <a:solidFill>
                  <a:srgbClr val="000000"/>
                </a:solidFill>
              </a:rPr>
              <a:t> &amp; Innovation</a:t>
            </a:r>
          </a:p>
        </p:txBody>
      </p:sp>
      <p:sp>
        <p:nvSpPr>
          <p:cNvPr id="14341" name="Subtitle 2"/>
          <p:cNvSpPr>
            <a:spLocks noGrp="1"/>
          </p:cNvSpPr>
          <p:nvPr>
            <p:ph type="subTitle" idx="1"/>
          </p:nvPr>
        </p:nvSpPr>
        <p:spPr>
          <a:xfrm>
            <a:off x="414338" y="1500188"/>
            <a:ext cx="8280400" cy="492125"/>
          </a:xfrm>
        </p:spPr>
        <p:txBody>
          <a:bodyPr/>
          <a:lstStyle/>
          <a:p>
            <a:pPr fontAlgn="base">
              <a:spcBef>
                <a:spcPct val="0"/>
              </a:spcBef>
              <a:spcAft>
                <a:spcPct val="0"/>
              </a:spcAft>
            </a:pPr>
            <a:r>
              <a:rPr lang="en-US" dirty="0" smtClean="0">
                <a:solidFill>
                  <a:srgbClr val="000000"/>
                </a:solidFill>
              </a:rPr>
              <a:t>Mag. Gerhard Zeiner, Chief Operating Officer, SAP </a:t>
            </a:r>
            <a:r>
              <a:rPr lang="en-US" dirty="0" err="1" smtClean="0">
                <a:solidFill>
                  <a:srgbClr val="000000"/>
                </a:solidFill>
              </a:rPr>
              <a:t>Österreich</a:t>
            </a:r>
            <a:r>
              <a:rPr lang="en-US" dirty="0" smtClean="0">
                <a:solidFill>
                  <a:srgbClr val="000000"/>
                </a:solidFill>
              </a:rPr>
              <a:t/>
            </a:r>
            <a:br>
              <a:rPr lang="en-US" dirty="0" smtClean="0">
                <a:solidFill>
                  <a:srgbClr val="000000"/>
                </a:solidFill>
              </a:rPr>
            </a:br>
            <a:r>
              <a:rPr lang="en-US" dirty="0" smtClean="0">
                <a:solidFill>
                  <a:srgbClr val="000000"/>
                </a:solidFill>
              </a:rPr>
              <a:t>WU-Competence Day, 17.November 2011</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txBox="1">
            <a:spLocks noChangeArrowheads="1"/>
          </p:cNvSpPr>
          <p:nvPr/>
        </p:nvSpPr>
        <p:spPr bwMode="gray">
          <a:xfrm>
            <a:off x="339724" y="247650"/>
            <a:ext cx="8804275" cy="6186488"/>
          </a:xfrm>
          <a:prstGeom prst="rect">
            <a:avLst/>
          </a:prstGeom>
          <a:noFill/>
          <a:ln w="9525">
            <a:noFill/>
            <a:miter lim="800000"/>
            <a:headEnd/>
            <a:tailEnd/>
          </a:ln>
        </p:spPr>
        <p:txBody>
          <a:bodyPr lIns="0" tIns="0" rIns="0" bIns="0"/>
          <a:lstStyle/>
          <a:p>
            <a:pPr>
              <a:spcBef>
                <a:spcPts val="3300"/>
              </a:spcBef>
            </a:pPr>
            <a:r>
              <a:rPr lang="en-GB" sz="3400" dirty="0" smtClean="0">
                <a:solidFill>
                  <a:srgbClr val="595959"/>
                </a:solidFill>
              </a:rPr>
              <a:t/>
            </a:r>
            <a:br>
              <a:rPr lang="en-GB" sz="3400" dirty="0" smtClean="0">
                <a:solidFill>
                  <a:srgbClr val="595959"/>
                </a:solidFill>
              </a:rPr>
            </a:br>
            <a:endParaRPr lang="en-US" sz="3400" dirty="0" smtClean="0"/>
          </a:p>
          <a:p>
            <a:pPr eaLnBrk="0" hangingPunct="0"/>
            <a:r>
              <a:rPr lang="en-US" sz="3400" dirty="0" smtClean="0">
                <a:solidFill>
                  <a:schemeClr val="accent1"/>
                </a:solidFill>
                <a:latin typeface="Arial Black" pitchFamily="34" charset="0"/>
              </a:rPr>
              <a:t> </a:t>
            </a:r>
            <a:endParaRPr lang="en-US" sz="3400" dirty="0">
              <a:solidFill>
                <a:schemeClr val="accent1"/>
              </a:solidFill>
              <a:latin typeface="Arial Black" pitchFamily="34" charset="0"/>
            </a:endParaRPr>
          </a:p>
          <a:p>
            <a:pPr eaLnBrk="0" hangingPunct="0"/>
            <a:endParaRPr lang="en-US" sz="3400" dirty="0">
              <a:solidFill>
                <a:schemeClr val="accent1"/>
              </a:solidFill>
              <a:latin typeface="Arial Black" pitchFamily="34" charset="0"/>
            </a:endParaRPr>
          </a:p>
          <a:p>
            <a:pPr eaLnBrk="0" hangingPunct="0"/>
            <a:r>
              <a:rPr lang="en-US" sz="3400" dirty="0">
                <a:solidFill>
                  <a:schemeClr val="accent1"/>
                </a:solidFill>
                <a:latin typeface="Arial Black" pitchFamily="34" charset="0"/>
              </a:rPr>
              <a:t/>
            </a:r>
            <a:br>
              <a:rPr lang="en-US" sz="3400" dirty="0">
                <a:solidFill>
                  <a:schemeClr val="accent1"/>
                </a:solidFill>
                <a:latin typeface="Arial Black" pitchFamily="34" charset="0"/>
              </a:rPr>
            </a:br>
            <a:r>
              <a:rPr lang="en-US" sz="3400" dirty="0">
                <a:solidFill>
                  <a:schemeClr val="accent1"/>
                </a:solidFill>
                <a:latin typeface="Arial Black" pitchFamily="34" charset="0"/>
              </a:rPr>
              <a:t> </a:t>
            </a:r>
          </a:p>
        </p:txBody>
      </p:sp>
      <p:sp>
        <p:nvSpPr>
          <p:cNvPr id="8" name="Title 7"/>
          <p:cNvSpPr>
            <a:spLocks noGrp="1"/>
          </p:cNvSpPr>
          <p:nvPr>
            <p:ph type="title"/>
          </p:nvPr>
        </p:nvSpPr>
        <p:spPr/>
        <p:txBody>
          <a:bodyPr/>
          <a:lstStyle/>
          <a:p>
            <a:r>
              <a:rPr lang="en-US" dirty="0" smtClean="0"/>
              <a:t>SAP </a:t>
            </a:r>
            <a:r>
              <a:rPr lang="en-US" dirty="0" err="1" smtClean="0"/>
              <a:t>heute</a:t>
            </a:r>
            <a:endParaRPr lang="en-US" dirty="0"/>
          </a:p>
        </p:txBody>
      </p:sp>
      <p:sp>
        <p:nvSpPr>
          <p:cNvPr id="11" name="TextBox 10"/>
          <p:cNvSpPr txBox="1"/>
          <p:nvPr/>
        </p:nvSpPr>
        <p:spPr>
          <a:xfrm>
            <a:off x="700405" y="1667828"/>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54.500+ </a:t>
            </a:r>
            <a:r>
              <a:rPr lang="en-US" sz="2000" dirty="0" smtClean="0"/>
              <a:t/>
            </a:r>
            <a:br>
              <a:rPr lang="en-US" sz="2000" dirty="0" smtClean="0"/>
            </a:br>
            <a:r>
              <a:rPr lang="en-US" sz="1200" dirty="0" smtClean="0">
                <a:latin typeface="+mn-lt"/>
              </a:rPr>
              <a:t>SAP </a:t>
            </a:r>
            <a:r>
              <a:rPr lang="en-US" sz="1200" dirty="0" err="1" smtClean="0">
                <a:latin typeface="+mn-lt"/>
              </a:rPr>
              <a:t>Mitarbeiter</a:t>
            </a:r>
            <a:r>
              <a:rPr lang="en-US" sz="1200" dirty="0" smtClean="0">
                <a:latin typeface="+mn-lt"/>
              </a:rPr>
              <a:t> </a:t>
            </a:r>
            <a:r>
              <a:rPr lang="en-US" sz="1200" dirty="0" err="1" smtClean="0">
                <a:latin typeface="+mn-lt"/>
              </a:rPr>
              <a:t>weltweit</a:t>
            </a:r>
            <a:endParaRPr lang="en-US" sz="2000" kern="0" dirty="0" smtClean="0">
              <a:latin typeface="+mn-lt"/>
              <a:ea typeface="Arial Unicode MS" pitchFamily="34" charset="-128"/>
              <a:cs typeface="Arial Unicode MS" pitchFamily="34" charset="-128"/>
            </a:endParaRPr>
          </a:p>
        </p:txBody>
      </p:sp>
      <p:sp>
        <p:nvSpPr>
          <p:cNvPr id="7" name="TextBox 6"/>
          <p:cNvSpPr txBox="1"/>
          <p:nvPr/>
        </p:nvSpPr>
        <p:spPr>
          <a:xfrm>
            <a:off x="700405" y="2413249"/>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120</a:t>
            </a:r>
            <a:br>
              <a:rPr lang="en-US" sz="3200" b="1" dirty="0" smtClean="0">
                <a:latin typeface="+mn-lt"/>
              </a:rPr>
            </a:br>
            <a:r>
              <a:rPr lang="en-US" sz="1200" dirty="0" err="1" smtClean="0">
                <a:latin typeface="+mn-lt"/>
              </a:rPr>
              <a:t>Länder</a:t>
            </a:r>
            <a:endParaRPr lang="en-US" sz="2000" kern="0" dirty="0" smtClean="0">
              <a:latin typeface="+mn-lt"/>
              <a:ea typeface="Arial Unicode MS" pitchFamily="34" charset="-128"/>
              <a:cs typeface="Arial Unicode MS" pitchFamily="34" charset="-128"/>
            </a:endParaRPr>
          </a:p>
        </p:txBody>
      </p:sp>
      <p:sp>
        <p:nvSpPr>
          <p:cNvPr id="9" name="TextBox 8"/>
          <p:cNvSpPr txBox="1"/>
          <p:nvPr/>
        </p:nvSpPr>
        <p:spPr>
          <a:xfrm>
            <a:off x="700405" y="3158670"/>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25</a:t>
            </a:r>
            <a:br>
              <a:rPr lang="en-US" sz="3200" b="1" dirty="0" smtClean="0">
                <a:latin typeface="+mn-lt"/>
              </a:rPr>
            </a:br>
            <a:r>
              <a:rPr lang="en-US" sz="1200" dirty="0" err="1" smtClean="0">
                <a:latin typeface="+mn-lt"/>
              </a:rPr>
              <a:t>Branchen</a:t>
            </a:r>
            <a:endParaRPr lang="en-US" sz="2000" kern="0" dirty="0" smtClean="0">
              <a:latin typeface="+mn-lt"/>
              <a:ea typeface="Arial Unicode MS" pitchFamily="34" charset="-128"/>
              <a:cs typeface="Arial Unicode MS" pitchFamily="34" charset="-128"/>
            </a:endParaRPr>
          </a:p>
        </p:txBody>
      </p:sp>
      <p:sp>
        <p:nvSpPr>
          <p:cNvPr id="10" name="TextBox 9"/>
          <p:cNvSpPr txBox="1"/>
          <p:nvPr/>
        </p:nvSpPr>
        <p:spPr>
          <a:xfrm>
            <a:off x="700405" y="3904091"/>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37</a:t>
            </a:r>
            <a:r>
              <a:rPr lang="en-US" sz="2000" dirty="0" smtClean="0"/>
              <a:t/>
            </a:r>
            <a:br>
              <a:rPr lang="en-US" sz="2000" dirty="0" smtClean="0"/>
            </a:br>
            <a:r>
              <a:rPr lang="en-US" sz="1200" dirty="0" err="1" smtClean="0">
                <a:latin typeface="+mn-lt"/>
              </a:rPr>
              <a:t>Sprachen</a:t>
            </a:r>
            <a:endParaRPr lang="en-US" sz="2000" kern="0" dirty="0" smtClean="0">
              <a:latin typeface="+mn-lt"/>
              <a:ea typeface="Arial Unicode MS" pitchFamily="34" charset="-128"/>
              <a:cs typeface="Arial Unicode MS" pitchFamily="34" charset="-128"/>
            </a:endParaRPr>
          </a:p>
        </p:txBody>
      </p:sp>
      <p:sp>
        <p:nvSpPr>
          <p:cNvPr id="12" name="TextBox 11"/>
          <p:cNvSpPr txBox="1"/>
          <p:nvPr/>
        </p:nvSpPr>
        <p:spPr>
          <a:xfrm>
            <a:off x="700405" y="4649512"/>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75</a:t>
            </a:r>
            <a:br>
              <a:rPr lang="en-US" sz="3200" b="1" dirty="0" smtClean="0">
                <a:latin typeface="+mn-lt"/>
              </a:rPr>
            </a:br>
            <a:r>
              <a:rPr lang="en-US" sz="1200" dirty="0" err="1" smtClean="0">
                <a:latin typeface="+mn-lt"/>
              </a:rPr>
              <a:t>Ländervertretungen</a:t>
            </a:r>
            <a:endParaRPr lang="en-US" sz="2000" kern="0" dirty="0" smtClean="0">
              <a:latin typeface="+mn-lt"/>
              <a:ea typeface="Arial Unicode MS" pitchFamily="34" charset="-128"/>
              <a:cs typeface="Arial Unicode MS" pitchFamily="34" charset="-128"/>
            </a:endParaRPr>
          </a:p>
        </p:txBody>
      </p:sp>
      <p:sp>
        <p:nvSpPr>
          <p:cNvPr id="13" name="TextBox 12"/>
          <p:cNvSpPr txBox="1"/>
          <p:nvPr/>
        </p:nvSpPr>
        <p:spPr>
          <a:xfrm>
            <a:off x="700405" y="5394931"/>
            <a:ext cx="2340000" cy="692497"/>
          </a:xfrm>
          <a:prstGeom prst="rect">
            <a:avLst/>
          </a:prstGeom>
          <a:solidFill>
            <a:schemeClr val="bg1"/>
          </a:solidFill>
        </p:spPr>
        <p:txBody>
          <a:bodyPr wrap="none" rtlCol="0">
            <a:noAutofit/>
          </a:bodyPr>
          <a:lstStyle/>
          <a:p>
            <a:pPr fontAlgn="base">
              <a:spcBef>
                <a:spcPct val="50000"/>
              </a:spcBef>
              <a:spcAft>
                <a:spcPct val="0"/>
              </a:spcAft>
              <a:buClr>
                <a:srgbClr val="F0AB00"/>
              </a:buClr>
              <a:buSzPct val="80000"/>
            </a:pPr>
            <a:r>
              <a:rPr lang="en-US" sz="3200" b="1" dirty="0" smtClean="0">
                <a:latin typeface="+mn-lt"/>
              </a:rPr>
              <a:t>1.200+</a:t>
            </a:r>
            <a:br>
              <a:rPr lang="en-US" sz="3200" b="1" dirty="0" smtClean="0">
                <a:latin typeface="+mn-lt"/>
              </a:rPr>
            </a:br>
            <a:r>
              <a:rPr lang="en-US" sz="1200" dirty="0" err="1" smtClean="0">
                <a:latin typeface="+mn-lt"/>
              </a:rPr>
              <a:t>Servicepartner</a:t>
            </a:r>
            <a:r>
              <a:rPr lang="en-US" sz="1200" dirty="0" smtClean="0">
                <a:latin typeface="+mn-lt"/>
              </a:rPr>
              <a:t> </a:t>
            </a:r>
            <a:r>
              <a:rPr lang="en-US" sz="1200" dirty="0" err="1" smtClean="0">
                <a:latin typeface="+mn-lt"/>
              </a:rPr>
              <a:t>weltweit</a:t>
            </a:r>
            <a:endParaRPr lang="en-US" sz="2000" kern="0" dirty="0" smtClean="0">
              <a:latin typeface="+mn-lt"/>
              <a:ea typeface="Arial Unicode MS" pitchFamily="34" charset="-128"/>
              <a:cs typeface="Arial Unicode MS" pitchFamily="34" charset="-128"/>
            </a:endParaRPr>
          </a:p>
        </p:txBody>
      </p:sp>
      <p:cxnSp>
        <p:nvCxnSpPr>
          <p:cNvPr id="15" name="Straight Connector 14"/>
          <p:cNvCxnSpPr/>
          <p:nvPr/>
        </p:nvCxnSpPr>
        <p:spPr>
          <a:xfrm>
            <a:off x="548640" y="2440127"/>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8640" y="3185548"/>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 y="3930969"/>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640" y="4676390"/>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 y="5421811"/>
            <a:ext cx="25069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3" cstate="print"/>
          <a:srcRect t="23995" b="11085"/>
          <a:stretch>
            <a:fillRect/>
          </a:stretch>
        </p:blipFill>
        <p:spPr bwMode="auto">
          <a:xfrm>
            <a:off x="3406141" y="1682750"/>
            <a:ext cx="5414010" cy="44589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3"/>
          <p:cNvSpPr>
            <a:spLocks noGrp="1"/>
          </p:cNvSpPr>
          <p:nvPr>
            <p:ph type="title"/>
          </p:nvPr>
        </p:nvSpPr>
        <p:spPr/>
        <p:txBody>
          <a:bodyPr/>
          <a:lstStyle/>
          <a:p>
            <a:r>
              <a:rPr lang="de-DE" smtClean="0">
                <a:solidFill>
                  <a:srgbClr val="666666"/>
                </a:solidFill>
                <a:sym typeface="Arial" pitchFamily="34" charset="0"/>
              </a:rPr>
              <a:t>Unser Ziel ist es, die Abläufe von Unternehmen auf der ganzen Welt zu verbessern </a:t>
            </a:r>
          </a:p>
        </p:txBody>
      </p:sp>
      <p:sp>
        <p:nvSpPr>
          <p:cNvPr id="12291" name="Text Placeholder 2"/>
          <p:cNvSpPr>
            <a:spLocks noGrp="1"/>
          </p:cNvSpPr>
          <p:nvPr>
            <p:ph type="body" sz="quarter" idx="4294967295"/>
          </p:nvPr>
        </p:nvSpPr>
        <p:spPr>
          <a:xfrm>
            <a:off x="3251200" y="1520825"/>
            <a:ext cx="2627312" cy="1052513"/>
          </a:xfrm>
        </p:spPr>
        <p:txBody>
          <a:bodyPr/>
          <a:lstStyle/>
          <a:p>
            <a:pPr marL="0" indent="0">
              <a:spcBef>
                <a:spcPts val="1638"/>
              </a:spcBef>
              <a:buClrTx/>
            </a:pPr>
            <a:r>
              <a:rPr lang="de-DE" sz="1700" b="0" smtClean="0">
                <a:solidFill>
                  <a:srgbClr val="000000"/>
                </a:solidFill>
                <a:cs typeface="Arial" pitchFamily="34" charset="0"/>
                <a:sym typeface="Arial" pitchFamily="34" charset="0"/>
              </a:rPr>
              <a:t>Marktführer der IT-Branche nehmen im Bereich Nach-haltigkeit eine Vorreiterolle ein.</a:t>
            </a:r>
          </a:p>
        </p:txBody>
      </p:sp>
      <p:sp>
        <p:nvSpPr>
          <p:cNvPr id="12292" name="Text Placeholder 2"/>
          <p:cNvSpPr>
            <a:spLocks noGrp="1"/>
          </p:cNvSpPr>
          <p:nvPr>
            <p:ph type="body" sz="quarter" idx="4294967295"/>
          </p:nvPr>
        </p:nvSpPr>
        <p:spPr>
          <a:xfrm>
            <a:off x="6192838" y="1530350"/>
            <a:ext cx="2627312" cy="1052513"/>
          </a:xfrm>
        </p:spPr>
        <p:txBody>
          <a:bodyPr/>
          <a:lstStyle/>
          <a:p>
            <a:pPr marL="0" indent="0">
              <a:spcBef>
                <a:spcPts val="1638"/>
              </a:spcBef>
              <a:buClrTx/>
            </a:pPr>
            <a:r>
              <a:rPr lang="de-DE" sz="1700" b="0" smtClean="0">
                <a:solidFill>
                  <a:srgbClr val="000000"/>
                </a:solidFill>
                <a:ea typeface="MS PGothic" charset="-128"/>
                <a:sym typeface="Arial" pitchFamily="34" charset="0"/>
              </a:rPr>
              <a:t>IT eröffnet wirtschaftliche Chancen für jedermann.</a:t>
            </a:r>
          </a:p>
          <a:p>
            <a:pPr marL="457200" lvl="1" indent="-457200">
              <a:buClrTx/>
              <a:buFont typeface="Arial" pitchFamily="34" charset="0"/>
              <a:buNone/>
            </a:pPr>
            <a:r>
              <a:rPr lang="de-DE" sz="1700" smtClean="0">
                <a:solidFill>
                  <a:srgbClr val="000000"/>
                </a:solidFill>
                <a:ea typeface="MS PGothic" charset="-128"/>
                <a:sym typeface="Arial" pitchFamily="34" charset="0"/>
              </a:rPr>
              <a:t/>
            </a:r>
            <a:br>
              <a:rPr lang="de-DE" sz="1700" smtClean="0">
                <a:solidFill>
                  <a:srgbClr val="000000"/>
                </a:solidFill>
                <a:ea typeface="MS PGothic" charset="-128"/>
                <a:sym typeface="Arial" pitchFamily="34" charset="0"/>
              </a:rPr>
            </a:br>
            <a:endParaRPr lang="de-DE" sz="1700" smtClean="0">
              <a:solidFill>
                <a:srgbClr val="000000"/>
              </a:solidFill>
              <a:ea typeface="MS PGothic" charset="-128"/>
              <a:sym typeface="Arial" pitchFamily="34" charset="0"/>
            </a:endParaRPr>
          </a:p>
        </p:txBody>
      </p:sp>
      <p:sp>
        <p:nvSpPr>
          <p:cNvPr id="12293" name="Text Placeholder 2"/>
          <p:cNvSpPr>
            <a:spLocks noGrp="1"/>
          </p:cNvSpPr>
          <p:nvPr>
            <p:ph type="body" sz="quarter" idx="4294967295"/>
          </p:nvPr>
        </p:nvSpPr>
        <p:spPr>
          <a:xfrm>
            <a:off x="309563" y="1530350"/>
            <a:ext cx="2628900" cy="1052513"/>
          </a:xfrm>
        </p:spPr>
        <p:txBody>
          <a:bodyPr/>
          <a:lstStyle/>
          <a:p>
            <a:pPr marL="0" indent="0">
              <a:spcBef>
                <a:spcPts val="1638"/>
              </a:spcBef>
              <a:buClrTx/>
            </a:pPr>
            <a:r>
              <a:rPr lang="de-DE" sz="1700" b="0" dirty="0" smtClean="0">
                <a:solidFill>
                  <a:srgbClr val="000000"/>
                </a:solidFill>
                <a:cs typeface="Arial" pitchFamily="34" charset="0"/>
                <a:sym typeface="Arial" pitchFamily="34" charset="0"/>
              </a:rPr>
              <a:t>IT hilft Unternehmen, profitables und nach-haltiges Wachstum zu erzielen.  </a:t>
            </a:r>
          </a:p>
        </p:txBody>
      </p:sp>
      <p:pic>
        <p:nvPicPr>
          <p:cNvPr id="12294" name="Picture 18" descr="271837_l_srgb_s_gl.jpg"/>
          <p:cNvPicPr>
            <a:picLocks noChangeAspect="1"/>
          </p:cNvPicPr>
          <p:nvPr/>
        </p:nvPicPr>
        <p:blipFill>
          <a:blip r:embed="rId3" cstate="print"/>
          <a:srcRect/>
          <a:stretch>
            <a:fillRect/>
          </a:stretch>
        </p:blipFill>
        <p:spPr bwMode="auto">
          <a:xfrm>
            <a:off x="3251200" y="2765425"/>
            <a:ext cx="2627313" cy="2763838"/>
          </a:xfrm>
          <a:prstGeom prst="rect">
            <a:avLst/>
          </a:prstGeom>
          <a:noFill/>
          <a:ln w="9525">
            <a:noFill/>
            <a:miter lim="800000"/>
            <a:headEnd/>
            <a:tailEnd/>
          </a:ln>
        </p:spPr>
      </p:pic>
      <p:pic>
        <p:nvPicPr>
          <p:cNvPr id="12295" name="Picture 16" descr="Ghana photo.jpg"/>
          <p:cNvPicPr>
            <a:picLocks noChangeAspect="1"/>
          </p:cNvPicPr>
          <p:nvPr/>
        </p:nvPicPr>
        <p:blipFill>
          <a:blip r:embed="rId4" cstate="print"/>
          <a:srcRect/>
          <a:stretch>
            <a:fillRect/>
          </a:stretch>
        </p:blipFill>
        <p:spPr bwMode="auto">
          <a:xfrm>
            <a:off x="6192838" y="2776538"/>
            <a:ext cx="2627312" cy="2763837"/>
          </a:xfrm>
          <a:prstGeom prst="rect">
            <a:avLst/>
          </a:prstGeom>
          <a:noFill/>
          <a:ln w="9525">
            <a:noFill/>
            <a:miter lim="800000"/>
            <a:headEnd/>
            <a:tailEnd/>
          </a:ln>
        </p:spPr>
      </p:pic>
      <p:sp>
        <p:nvSpPr>
          <p:cNvPr id="12296" name="Rectangle 9"/>
          <p:cNvSpPr>
            <a:spLocks noChangeArrowheads="1"/>
          </p:cNvSpPr>
          <p:nvPr/>
        </p:nvSpPr>
        <p:spPr bwMode="gray">
          <a:xfrm>
            <a:off x="3251200" y="4359275"/>
            <a:ext cx="2627313" cy="1169988"/>
          </a:xfrm>
          <a:prstGeom prst="rect">
            <a:avLst/>
          </a:prstGeom>
          <a:solidFill>
            <a:srgbClr val="000000">
              <a:alpha val="61176"/>
            </a:srgbClr>
          </a:solidFill>
          <a:ln w="6350" algn="ctr">
            <a:noFill/>
            <a:miter lim="800000"/>
            <a:headEnd/>
            <a:tailEnd/>
          </a:ln>
        </p:spPr>
        <p:txBody>
          <a:bodyPr tIns="0" bIns="0" anchor="ctr" anchorCtr="1"/>
          <a:lstStyle/>
          <a:p>
            <a:pPr marL="0" lvl="1" eaLnBrk="0" hangingPunct="0">
              <a:buSzPct val="100000"/>
              <a:buNone/>
            </a:pPr>
            <a:r>
              <a:rPr lang="de-DE" sz="1500" b="1">
                <a:solidFill>
                  <a:srgbClr val="FFFFFF"/>
                </a:solidFill>
                <a:ea typeface="MS PGothic" charset="-128"/>
                <a:sym typeface="Arial" pitchFamily="34" charset="0"/>
              </a:rPr>
              <a:t>SAP führt selbst </a:t>
            </a:r>
            <a:r>
              <a:rPr lang="de-DE" sz="1500" b="1">
                <a:solidFill>
                  <a:srgbClr val="FFC000"/>
                </a:solidFill>
                <a:ea typeface="MS PGothic" charset="-128"/>
                <a:sym typeface="Arial" pitchFamily="34" charset="0"/>
              </a:rPr>
              <a:t>innovative</a:t>
            </a:r>
            <a:r>
              <a:rPr lang="de-DE" sz="1500" b="1">
                <a:solidFill>
                  <a:srgbClr val="FFFFFF"/>
                </a:solidFill>
                <a:ea typeface="MS PGothic" charset="-128"/>
                <a:sym typeface="Arial" pitchFamily="34" charset="0"/>
              </a:rPr>
              <a:t> Abläufe ein, um als Unternehmen nach-haltiger zu wirtschaften.</a:t>
            </a:r>
          </a:p>
        </p:txBody>
      </p:sp>
      <p:sp>
        <p:nvSpPr>
          <p:cNvPr id="12297" name="Rectangle 15"/>
          <p:cNvSpPr>
            <a:spLocks noChangeArrowheads="1"/>
          </p:cNvSpPr>
          <p:nvPr/>
        </p:nvSpPr>
        <p:spPr bwMode="gray">
          <a:xfrm>
            <a:off x="6192838" y="4359275"/>
            <a:ext cx="2627312" cy="1169988"/>
          </a:xfrm>
          <a:prstGeom prst="rect">
            <a:avLst/>
          </a:prstGeom>
          <a:solidFill>
            <a:srgbClr val="000000">
              <a:alpha val="61176"/>
            </a:srgbClr>
          </a:solidFill>
          <a:ln w="6350" algn="ctr">
            <a:noFill/>
            <a:miter lim="800000"/>
            <a:headEnd/>
            <a:tailEnd/>
          </a:ln>
        </p:spPr>
        <p:txBody>
          <a:bodyPr tIns="0" bIns="0" anchor="ctr" anchorCtr="1"/>
          <a:lstStyle/>
          <a:p>
            <a:pPr marL="0" lvl="1" eaLnBrk="0" hangingPunct="0">
              <a:buSzPct val="100000"/>
              <a:buNone/>
            </a:pPr>
            <a:r>
              <a:rPr lang="de-DE" sz="1500" b="1">
                <a:solidFill>
                  <a:srgbClr val="FFFFFF"/>
                </a:solidFill>
                <a:ea typeface="MS PGothic" charset="-128"/>
                <a:sym typeface="Arial" pitchFamily="34" charset="0"/>
              </a:rPr>
              <a:t>Die sozialen </a:t>
            </a:r>
            <a:r>
              <a:rPr lang="de-DE" sz="1500" b="1">
                <a:solidFill>
                  <a:srgbClr val="FFC000"/>
                </a:solidFill>
                <a:ea typeface="MS PGothic" charset="-128"/>
                <a:sym typeface="Arial" pitchFamily="34" charset="0"/>
              </a:rPr>
              <a:t>Innovationen</a:t>
            </a:r>
            <a:r>
              <a:rPr lang="de-DE" sz="1500" b="1">
                <a:solidFill>
                  <a:srgbClr val="FFFFFF"/>
                </a:solidFill>
                <a:ea typeface="MS PGothic" charset="-128"/>
                <a:sym typeface="Arial" pitchFamily="34" charset="0"/>
              </a:rPr>
              <a:t> von SAP fördern Bildung und bieten wirtschaftliche Chancen durch IT.</a:t>
            </a:r>
          </a:p>
        </p:txBody>
      </p:sp>
      <p:pic>
        <p:nvPicPr>
          <p:cNvPr id="12298" name="Picture 3" descr="247766_l_srgb_s_gl"/>
          <p:cNvPicPr>
            <a:picLocks noChangeAspect="1" noChangeArrowheads="1"/>
          </p:cNvPicPr>
          <p:nvPr/>
        </p:nvPicPr>
        <p:blipFill>
          <a:blip r:embed="rId5" cstate="print"/>
          <a:srcRect/>
          <a:stretch>
            <a:fillRect/>
          </a:stretch>
        </p:blipFill>
        <p:spPr bwMode="auto">
          <a:xfrm>
            <a:off x="309563" y="2765425"/>
            <a:ext cx="2627312" cy="2787650"/>
          </a:xfrm>
          <a:prstGeom prst="rect">
            <a:avLst/>
          </a:prstGeom>
          <a:noFill/>
          <a:ln w="9525">
            <a:noFill/>
            <a:miter lim="800000"/>
            <a:headEnd/>
            <a:tailEnd/>
          </a:ln>
        </p:spPr>
      </p:pic>
      <p:sp>
        <p:nvSpPr>
          <p:cNvPr id="12299" name="Rectangle 17"/>
          <p:cNvSpPr>
            <a:spLocks noChangeArrowheads="1"/>
          </p:cNvSpPr>
          <p:nvPr/>
        </p:nvSpPr>
        <p:spPr bwMode="gray">
          <a:xfrm>
            <a:off x="309563" y="4359275"/>
            <a:ext cx="2627312" cy="1169988"/>
          </a:xfrm>
          <a:prstGeom prst="rect">
            <a:avLst/>
          </a:prstGeom>
          <a:solidFill>
            <a:srgbClr val="000000">
              <a:alpha val="61176"/>
            </a:srgbClr>
          </a:solidFill>
          <a:ln w="6350" algn="ctr">
            <a:noFill/>
            <a:miter lim="800000"/>
            <a:headEnd/>
            <a:tailEnd/>
          </a:ln>
        </p:spPr>
        <p:txBody>
          <a:bodyPr tIns="0" bIns="0" anchor="ctr" anchorCtr="1"/>
          <a:lstStyle/>
          <a:p>
            <a:pPr marL="0" lvl="1" eaLnBrk="0" hangingPunct="0">
              <a:buSzPct val="100000"/>
              <a:buNone/>
            </a:pPr>
            <a:r>
              <a:rPr lang="de-DE" sz="1500" b="1" dirty="0">
                <a:solidFill>
                  <a:srgbClr val="FFFFFF"/>
                </a:solidFill>
                <a:ea typeface="MS PGothic" charset="-128"/>
                <a:sym typeface="Arial" pitchFamily="34" charset="0"/>
              </a:rPr>
              <a:t>Mit den </a:t>
            </a:r>
            <a:r>
              <a:rPr lang="de-DE" sz="1500" b="1" dirty="0">
                <a:solidFill>
                  <a:srgbClr val="FFC000"/>
                </a:solidFill>
                <a:ea typeface="MS PGothic" charset="-128"/>
                <a:sym typeface="Arial" pitchFamily="34" charset="0"/>
              </a:rPr>
              <a:t>innovativen</a:t>
            </a:r>
            <a:r>
              <a:rPr lang="de-DE" sz="1500" b="1" dirty="0">
                <a:solidFill>
                  <a:srgbClr val="FFFFFF"/>
                </a:solidFill>
                <a:ea typeface="MS PGothic" charset="-128"/>
                <a:sym typeface="Arial" pitchFamily="34" charset="0"/>
              </a:rPr>
              <a:t> SAP-Kundenlösungen können Unternehmen ihre „Triple Bottom Line“ optimieren.</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313509" y="5133700"/>
            <a:ext cx="4767943" cy="666205"/>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AT"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pPr fontAlgn="base">
              <a:spcBef>
                <a:spcPct val="50000"/>
              </a:spcBef>
              <a:spcAft>
                <a:spcPct val="0"/>
              </a:spcAft>
            </a:pPr>
            <a:r>
              <a:rPr lang="de-AT" dirty="0" smtClean="0"/>
              <a:t>Als Markt- und Innovationsführer bei Business Software bieten wir ....</a:t>
            </a:r>
            <a:endParaRPr lang="de-AT" dirty="0"/>
          </a:p>
        </p:txBody>
      </p:sp>
      <p:pic>
        <p:nvPicPr>
          <p:cNvPr id="8" name="Picture Placeholder 7" descr="272516_l_srgb_s_gl.jpg"/>
          <p:cNvPicPr>
            <a:picLocks noGrp="1" noChangeAspect="1"/>
          </p:cNvPicPr>
          <p:nvPr>
            <p:ph type="pic" sz="quarter" idx="10"/>
          </p:nvPr>
        </p:nvPicPr>
        <p:blipFill>
          <a:blip r:embed="rId2" cstate="print"/>
          <a:stretch>
            <a:fillRect/>
          </a:stretch>
        </p:blipFill>
        <p:spPr>
          <a:xfrm>
            <a:off x="5603966" y="1693210"/>
            <a:ext cx="3141935" cy="1616097"/>
          </a:xfrm>
        </p:spPr>
      </p:pic>
      <p:sp>
        <p:nvSpPr>
          <p:cNvPr id="5" name="Text Placeholder 4"/>
          <p:cNvSpPr>
            <a:spLocks noGrp="1"/>
          </p:cNvSpPr>
          <p:nvPr>
            <p:ph type="body" sz="quarter" idx="11"/>
          </p:nvPr>
        </p:nvSpPr>
        <p:spPr>
          <a:xfrm>
            <a:off x="324000" y="1716813"/>
            <a:ext cx="5238000" cy="4391025"/>
          </a:xfrm>
        </p:spPr>
        <p:txBody>
          <a:bodyPr/>
          <a:lstStyle/>
          <a:p>
            <a:pPr fontAlgn="base">
              <a:spcBef>
                <a:spcPct val="50000"/>
              </a:spcBef>
              <a:spcAft>
                <a:spcPct val="0"/>
              </a:spcAft>
              <a:buClr>
                <a:srgbClr val="F0AB00"/>
              </a:buClr>
            </a:pPr>
            <a:r>
              <a:rPr lang="de-AT" kern="0" dirty="0" smtClean="0">
                <a:ea typeface="Arial Unicode MS" pitchFamily="34" charset="-128"/>
                <a:cs typeface="Arial Unicode MS" pitchFamily="34" charset="-128"/>
              </a:rPr>
              <a:t>Herausforderungen am Puls der Zeit </a:t>
            </a:r>
          </a:p>
          <a:p>
            <a:pPr fontAlgn="base">
              <a:spcBef>
                <a:spcPct val="50000"/>
              </a:spcBef>
              <a:spcAft>
                <a:spcPct val="0"/>
              </a:spcAft>
              <a:buClr>
                <a:srgbClr val="002060"/>
              </a:buClr>
              <a:buSzPct val="125000"/>
              <a:buFont typeface="Wingdings" pitchFamily="2" charset="2"/>
              <a:buChar char="ü"/>
            </a:pPr>
            <a:r>
              <a:rPr lang="de-AT" b="0" kern="0" dirty="0" smtClean="0">
                <a:ea typeface="Arial Unicode MS" pitchFamily="34" charset="-128"/>
                <a:cs typeface="Arial Unicode MS" pitchFamily="34" charset="-128"/>
              </a:rPr>
              <a:t>Mit den Innovationen der Gegenwart &amp; Zukunft,</a:t>
            </a:r>
          </a:p>
          <a:p>
            <a:pPr fontAlgn="base">
              <a:spcBef>
                <a:spcPct val="50000"/>
              </a:spcBef>
              <a:spcAft>
                <a:spcPct val="0"/>
              </a:spcAft>
              <a:buClr>
                <a:srgbClr val="002060"/>
              </a:buClr>
              <a:buSzPct val="125000"/>
              <a:buFont typeface="Wingdings" pitchFamily="2" charset="2"/>
              <a:buChar char="ü"/>
            </a:pPr>
            <a:r>
              <a:rPr lang="de-AT" b="0" kern="0" dirty="0" smtClean="0">
                <a:ea typeface="Arial Unicode MS" pitchFamily="34" charset="-128"/>
                <a:cs typeface="Arial Unicode MS" pitchFamily="34" charset="-128"/>
              </a:rPr>
              <a:t>Mit Gestaltungsmöglichkeiten,</a:t>
            </a:r>
          </a:p>
          <a:p>
            <a:pPr fontAlgn="base">
              <a:spcBef>
                <a:spcPct val="50000"/>
              </a:spcBef>
              <a:spcAft>
                <a:spcPct val="0"/>
              </a:spcAft>
              <a:buClr>
                <a:srgbClr val="002060"/>
              </a:buClr>
              <a:buSzPct val="125000"/>
              <a:buFont typeface="Wingdings" pitchFamily="2" charset="2"/>
              <a:buChar char="ü"/>
            </a:pPr>
            <a:r>
              <a:rPr lang="de-AT" b="0" kern="0" dirty="0" smtClean="0">
                <a:ea typeface="Arial Unicode MS" pitchFamily="34" charset="-128"/>
                <a:cs typeface="Arial Unicode MS" pitchFamily="34" charset="-128"/>
              </a:rPr>
              <a:t>Mit Perspektiven &amp; Chancen (lokal und international)</a:t>
            </a:r>
          </a:p>
          <a:p>
            <a:pPr fontAlgn="base">
              <a:spcBef>
                <a:spcPct val="50000"/>
              </a:spcBef>
              <a:spcAft>
                <a:spcPct val="0"/>
              </a:spcAft>
              <a:buClr>
                <a:srgbClr val="002060"/>
              </a:buClr>
              <a:buSzPct val="125000"/>
            </a:pPr>
            <a:r>
              <a:rPr lang="de-AT" kern="0" dirty="0" smtClean="0">
                <a:ea typeface="Arial Unicode MS" pitchFamily="34" charset="-128"/>
                <a:cs typeface="Arial Unicode MS" pitchFamily="34" charset="-128"/>
              </a:rPr>
              <a:t>In einem erfolgreichenTeam (lokal und international)</a:t>
            </a:r>
          </a:p>
          <a:p>
            <a:pPr fontAlgn="base">
              <a:spcBef>
                <a:spcPct val="50000"/>
              </a:spcBef>
              <a:spcAft>
                <a:spcPct val="0"/>
              </a:spcAft>
              <a:buClr>
                <a:srgbClr val="002060"/>
              </a:buClr>
              <a:buSzPct val="125000"/>
              <a:buFont typeface="Arial" pitchFamily="34" charset="0"/>
              <a:buChar char="•"/>
            </a:pPr>
            <a:r>
              <a:rPr lang="de-AT" b="0" kern="0" dirty="0" smtClean="0">
                <a:ea typeface="Arial Unicode MS" pitchFamily="34" charset="-128"/>
                <a:cs typeface="Arial Unicode MS" pitchFamily="34" charset="-128"/>
              </a:rPr>
              <a:t> mit Vertrauen in unsere MitarbeiterInnen</a:t>
            </a:r>
          </a:p>
          <a:p>
            <a:pPr fontAlgn="base">
              <a:spcBef>
                <a:spcPct val="50000"/>
              </a:spcBef>
              <a:spcAft>
                <a:spcPct val="0"/>
              </a:spcAft>
              <a:buClr>
                <a:srgbClr val="002060"/>
              </a:buClr>
              <a:buSzPct val="125000"/>
              <a:buFont typeface="Arial" pitchFamily="34" charset="0"/>
              <a:buChar char="•"/>
            </a:pPr>
            <a:r>
              <a:rPr lang="de-AT" b="0" kern="0" dirty="0" smtClean="0">
                <a:ea typeface="Arial Unicode MS" pitchFamily="34" charset="-128"/>
                <a:cs typeface="Arial Unicode MS" pitchFamily="34" charset="-128"/>
              </a:rPr>
              <a:t> mit Respekt für Kunden, Partner, MitarbeiterInnen</a:t>
            </a:r>
          </a:p>
          <a:p>
            <a:pPr fontAlgn="base">
              <a:spcBef>
                <a:spcPct val="50000"/>
              </a:spcBef>
              <a:spcAft>
                <a:spcPct val="0"/>
              </a:spcAft>
              <a:buClr>
                <a:srgbClr val="F0AB00"/>
              </a:buClr>
            </a:pPr>
            <a:endParaRPr lang="de-AT" kern="0" dirty="0" smtClean="0">
              <a:ea typeface="Arial Unicode MS" pitchFamily="34" charset="-128"/>
              <a:cs typeface="Arial Unicode MS" pitchFamily="34" charset="-128"/>
            </a:endParaRPr>
          </a:p>
        </p:txBody>
      </p:sp>
      <p:sp>
        <p:nvSpPr>
          <p:cNvPr id="6" name="Rectangle 5"/>
          <p:cNvSpPr/>
          <p:nvPr/>
        </p:nvSpPr>
        <p:spPr>
          <a:xfrm>
            <a:off x="483324" y="5130585"/>
            <a:ext cx="5264333" cy="646331"/>
          </a:xfrm>
          <a:prstGeom prst="rect">
            <a:avLst/>
          </a:prstGeom>
        </p:spPr>
        <p:txBody>
          <a:bodyPr wrap="square">
            <a:spAutoFit/>
          </a:bodyPr>
          <a:lstStyle/>
          <a:p>
            <a:r>
              <a:rPr lang="de-AT" dirty="0" smtClean="0"/>
              <a:t>„</a:t>
            </a:r>
            <a:r>
              <a:rPr lang="de-AT" kern="0" dirty="0" smtClean="0">
                <a:ea typeface="Arial Unicode MS" pitchFamily="34" charset="-128"/>
                <a:cs typeface="Arial Unicode MS" pitchFamily="34" charset="-128"/>
              </a:rPr>
              <a:t>At SAP, </a:t>
            </a:r>
          </a:p>
          <a:p>
            <a:r>
              <a:rPr lang="de-AT" kern="0" dirty="0" smtClean="0">
                <a:ea typeface="Arial Unicode MS" pitchFamily="34" charset="-128"/>
                <a:cs typeface="Arial Unicode MS" pitchFamily="34" charset="-128"/>
              </a:rPr>
              <a:t>you can impact the way business is run !“</a:t>
            </a:r>
            <a:endParaRPr lang="de-AT" dirty="0"/>
          </a:p>
        </p:txBody>
      </p:sp>
      <p:pic>
        <p:nvPicPr>
          <p:cNvPr id="9" name="Picture Placeholder 7" descr="272516_l_srgb_s_gl.jpg"/>
          <p:cNvPicPr>
            <a:picLocks noChangeAspect="1"/>
          </p:cNvPicPr>
          <p:nvPr/>
        </p:nvPicPr>
        <p:blipFill>
          <a:blip r:embed="rId3" cstate="print"/>
          <a:stretch>
            <a:fillRect/>
          </a:stretch>
        </p:blipFill>
        <p:spPr bwMode="gray">
          <a:xfrm>
            <a:off x="5603184" y="3682065"/>
            <a:ext cx="3138362" cy="20917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Kontinuierliche Weiterentwicklung unserer Teams ist der Schlüssel zum Erfolg auch neue Persönlichkeiten mit ....</a:t>
            </a:r>
            <a:endParaRPr lang="de-AT" dirty="0"/>
          </a:p>
        </p:txBody>
      </p:sp>
      <p:sp>
        <p:nvSpPr>
          <p:cNvPr id="5" name="Text Placeholder 4"/>
          <p:cNvSpPr>
            <a:spLocks noGrp="1"/>
          </p:cNvSpPr>
          <p:nvPr>
            <p:ph type="body" sz="quarter" idx="11"/>
          </p:nvPr>
        </p:nvSpPr>
        <p:spPr>
          <a:xfrm>
            <a:off x="324000" y="1690688"/>
            <a:ext cx="5238000" cy="2750684"/>
          </a:xfrm>
        </p:spPr>
        <p:txBody>
          <a:bodyPr/>
          <a:lstStyle/>
          <a:p>
            <a:pPr fontAlgn="base">
              <a:spcBef>
                <a:spcPct val="50000"/>
              </a:spcBef>
              <a:spcAft>
                <a:spcPct val="0"/>
              </a:spcAft>
              <a:buClr>
                <a:srgbClr val="002060"/>
              </a:buClr>
              <a:buSzPct val="125000"/>
              <a:buFont typeface="Wingdings" pitchFamily="2" charset="2"/>
              <a:buChar char="Ø"/>
            </a:pPr>
            <a:r>
              <a:rPr lang="de-AT" kern="0" dirty="0" smtClean="0">
                <a:ea typeface="Arial Unicode MS" pitchFamily="34" charset="-128"/>
                <a:cs typeface="Arial Unicode MS" pitchFamily="34" charset="-128"/>
              </a:rPr>
              <a:t>Leidenschaft für den Erfolg unserer Kunden</a:t>
            </a:r>
          </a:p>
          <a:p>
            <a:pPr fontAlgn="base">
              <a:spcBef>
                <a:spcPct val="50000"/>
              </a:spcBef>
              <a:spcAft>
                <a:spcPct val="0"/>
              </a:spcAft>
              <a:buClr>
                <a:srgbClr val="002060"/>
              </a:buClr>
              <a:buSzPct val="125000"/>
              <a:buFont typeface="Wingdings" pitchFamily="2" charset="2"/>
              <a:buChar char="Ø"/>
            </a:pPr>
            <a:r>
              <a:rPr lang="de-AT" kern="0" dirty="0" smtClean="0">
                <a:ea typeface="Arial Unicode MS" pitchFamily="34" charset="-128"/>
                <a:cs typeface="Arial Unicode MS" pitchFamily="34" charset="-128"/>
              </a:rPr>
              <a:t>Verantwortung und Verlässlichkeit</a:t>
            </a:r>
          </a:p>
          <a:p>
            <a:pPr fontAlgn="base">
              <a:spcBef>
                <a:spcPct val="50000"/>
              </a:spcBef>
              <a:spcAft>
                <a:spcPct val="0"/>
              </a:spcAft>
              <a:buClr>
                <a:srgbClr val="002060"/>
              </a:buClr>
              <a:buSzPct val="125000"/>
              <a:buFont typeface="Wingdings" pitchFamily="2" charset="2"/>
              <a:buChar char="Ø"/>
            </a:pPr>
            <a:r>
              <a:rPr lang="de-AT" kern="0" dirty="0" smtClean="0">
                <a:ea typeface="Arial Unicode MS" pitchFamily="34" charset="-128"/>
                <a:cs typeface="Arial Unicode MS" pitchFamily="34" charset="-128"/>
              </a:rPr>
              <a:t>Zielorientierung </a:t>
            </a:r>
          </a:p>
          <a:p>
            <a:pPr fontAlgn="base">
              <a:spcBef>
                <a:spcPct val="50000"/>
              </a:spcBef>
              <a:spcAft>
                <a:spcPct val="0"/>
              </a:spcAft>
              <a:buClr>
                <a:srgbClr val="002060"/>
              </a:buClr>
              <a:buSzPct val="125000"/>
              <a:buFont typeface="Wingdings" pitchFamily="2" charset="2"/>
              <a:buChar char="Ø"/>
            </a:pPr>
            <a:r>
              <a:rPr lang="de-AT" kern="0" dirty="0" smtClean="0">
                <a:ea typeface="Arial Unicode MS" pitchFamily="34" charset="-128"/>
                <a:cs typeface="Arial Unicode MS" pitchFamily="34" charset="-128"/>
              </a:rPr>
              <a:t>Engagement für die Herausforderung</a:t>
            </a:r>
          </a:p>
          <a:p>
            <a:pPr fontAlgn="base">
              <a:spcBef>
                <a:spcPct val="50000"/>
              </a:spcBef>
              <a:spcAft>
                <a:spcPct val="0"/>
              </a:spcAft>
              <a:buClr>
                <a:srgbClr val="002060"/>
              </a:buClr>
              <a:buSzPct val="125000"/>
              <a:buFont typeface="Wingdings" pitchFamily="2" charset="2"/>
              <a:buChar char="Ø"/>
            </a:pPr>
            <a:r>
              <a:rPr lang="de-AT" kern="0" dirty="0" smtClean="0">
                <a:ea typeface="Arial Unicode MS" pitchFamily="34" charset="-128"/>
                <a:cs typeface="Arial Unicode MS" pitchFamily="34" charset="-128"/>
              </a:rPr>
              <a:t>Mut für das Neue </a:t>
            </a:r>
          </a:p>
          <a:p>
            <a:pPr fontAlgn="base">
              <a:spcBef>
                <a:spcPct val="50000"/>
              </a:spcBef>
              <a:spcAft>
                <a:spcPct val="0"/>
              </a:spcAft>
              <a:buClr>
                <a:srgbClr val="F0AB00"/>
              </a:buClr>
            </a:pPr>
            <a:endParaRPr lang="de-AT" kern="0" dirty="0" smtClean="0">
              <a:ea typeface="Arial Unicode MS" pitchFamily="34" charset="-128"/>
              <a:cs typeface="Arial Unicode MS" pitchFamily="34" charset="-128"/>
            </a:endParaRPr>
          </a:p>
        </p:txBody>
      </p:sp>
      <p:pic>
        <p:nvPicPr>
          <p:cNvPr id="8" name="Grafik 5" descr="report 272531_l_srgb_s_gl[1].jpg"/>
          <p:cNvPicPr>
            <a:picLocks noChangeAspect="1"/>
          </p:cNvPicPr>
          <p:nvPr/>
        </p:nvPicPr>
        <p:blipFill>
          <a:blip r:embed="rId2" cstate="print"/>
          <a:stretch>
            <a:fillRect/>
          </a:stretch>
        </p:blipFill>
        <p:spPr>
          <a:xfrm>
            <a:off x="5656217" y="1653812"/>
            <a:ext cx="2886891" cy="1873162"/>
          </a:xfrm>
          <a:prstGeom prst="rect">
            <a:avLst/>
          </a:prstGeom>
        </p:spPr>
      </p:pic>
      <p:pic>
        <p:nvPicPr>
          <p:cNvPr id="9" name="Grafik 6" descr="opportuntiy 272590_l_srgb_s_gl[1].jpg"/>
          <p:cNvPicPr>
            <a:picLocks noChangeAspect="1"/>
          </p:cNvPicPr>
          <p:nvPr/>
        </p:nvPicPr>
        <p:blipFill>
          <a:blip r:embed="rId3" cstate="print"/>
          <a:stretch>
            <a:fillRect/>
          </a:stretch>
        </p:blipFill>
        <p:spPr>
          <a:xfrm>
            <a:off x="5669282" y="3885469"/>
            <a:ext cx="2885200" cy="1924208"/>
          </a:xfrm>
          <a:prstGeom prst="rect">
            <a:avLst/>
          </a:prstGeom>
        </p:spPr>
      </p:pic>
      <p:sp>
        <p:nvSpPr>
          <p:cNvPr id="10" name="Rectangle 9"/>
          <p:cNvSpPr/>
          <p:nvPr/>
        </p:nvSpPr>
        <p:spPr>
          <a:xfrm>
            <a:off x="352697" y="4214756"/>
            <a:ext cx="5029200" cy="1615827"/>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fontAlgn="base">
              <a:spcBef>
                <a:spcPct val="50000"/>
              </a:spcBef>
              <a:spcAft>
                <a:spcPct val="0"/>
              </a:spcAft>
              <a:buClr>
                <a:srgbClr val="F0AB00"/>
              </a:buClr>
            </a:pPr>
            <a:r>
              <a:rPr lang="de-AT" kern="0" dirty="0" smtClean="0">
                <a:ea typeface="Arial Unicode MS" pitchFamily="34" charset="-128"/>
                <a:cs typeface="Arial Unicode MS" pitchFamily="34" charset="-128"/>
              </a:rPr>
              <a:t>Wenn Sie eine besondere Herausforderung suchen, klicken Sie:</a:t>
            </a:r>
          </a:p>
          <a:p>
            <a:pPr fontAlgn="base">
              <a:spcBef>
                <a:spcPct val="50000"/>
              </a:spcBef>
              <a:spcAft>
                <a:spcPct val="0"/>
              </a:spcAft>
              <a:buClr>
                <a:srgbClr val="F0AB00"/>
              </a:buClr>
            </a:pPr>
            <a:r>
              <a:rPr lang="de-AT" b="1" kern="0" dirty="0" smtClean="0">
                <a:solidFill>
                  <a:srgbClr val="002060"/>
                </a:solidFill>
                <a:ea typeface="Arial Unicode MS" pitchFamily="34" charset="-128"/>
                <a:cs typeface="Arial Unicode MS" pitchFamily="34" charset="-128"/>
                <a:hlinkClick r:id="rId4"/>
              </a:rPr>
              <a:t>www.careersatsap.com/SapOffices/Europe/Austria</a:t>
            </a:r>
            <a:endParaRPr lang="de-AT" b="1" kern="0" dirty="0" smtClean="0">
              <a:solidFill>
                <a:srgbClr val="002060"/>
              </a:solidFill>
              <a:ea typeface="Arial Unicode MS" pitchFamily="34" charset="-128"/>
              <a:cs typeface="Arial Unicode MS" pitchFamily="34" charset="-128"/>
            </a:endParaRPr>
          </a:p>
          <a:p>
            <a:endParaRPr lang="de-A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greenhouse.jpg"/>
          <p:cNvPicPr>
            <a:picLocks noChangeAspect="1"/>
          </p:cNvPicPr>
          <p:nvPr/>
        </p:nvPicPr>
        <p:blipFill>
          <a:blip r:embed="rId3" cstate="print"/>
          <a:stretch>
            <a:fillRect/>
          </a:stretch>
        </p:blipFill>
        <p:spPr>
          <a:xfrm>
            <a:off x="6014225" y="1690688"/>
            <a:ext cx="2805926" cy="4535607"/>
          </a:xfrm>
          <a:prstGeom prst="rect">
            <a:avLst/>
          </a:prstGeom>
          <a:noFill/>
          <a:ln>
            <a:noFill/>
          </a:ln>
        </p:spPr>
      </p:pic>
      <p:sp>
        <p:nvSpPr>
          <p:cNvPr id="10" name="TextBox 3"/>
          <p:cNvSpPr txBox="1">
            <a:spLocks noChangeArrowheads="1"/>
          </p:cNvSpPr>
          <p:nvPr/>
        </p:nvSpPr>
        <p:spPr bwMode="auto">
          <a:xfrm>
            <a:off x="559460" y="1664136"/>
            <a:ext cx="4185616" cy="4638055"/>
          </a:xfrm>
          <a:prstGeom prst="rect">
            <a:avLst/>
          </a:prstGeom>
          <a:noFill/>
          <a:ln w="9525">
            <a:noFill/>
            <a:miter lim="800000"/>
            <a:headEnd/>
            <a:tailEnd/>
          </a:ln>
        </p:spPr>
        <p:txBody>
          <a:bodyPr wrap="square" lIns="36000" tIns="36000" rIns="36000" bIns="36000">
            <a:spAutoFit/>
          </a:bodyPr>
          <a:lstStyle/>
          <a:p>
            <a:pPr>
              <a:spcBef>
                <a:spcPts val="1000"/>
              </a:spcBef>
            </a:pPr>
            <a:r>
              <a:rPr lang="de-DE" sz="2000" b="1" dirty="0" smtClean="0">
                <a:latin typeface="+mj-lt"/>
              </a:rPr>
              <a:t>Bereitstellung erstklassiger Geschäftsanwendungen</a:t>
            </a:r>
            <a:br>
              <a:rPr lang="de-DE" sz="2000" b="1" dirty="0" smtClean="0">
                <a:latin typeface="+mj-lt"/>
              </a:rPr>
            </a:br>
            <a:r>
              <a:rPr lang="de-DE" sz="2000" dirty="0" smtClean="0">
                <a:latin typeface="+mj-lt"/>
              </a:rPr>
              <a:t>Kontinuierliche Weiterentwicklung unserer Business SW Suite (On Premise) / Lösungen in der Cloud / Lösungen auf mobilen Devices / Orchestrierung aller Lösungen</a:t>
            </a:r>
          </a:p>
          <a:p>
            <a:pPr>
              <a:spcBef>
                <a:spcPts val="1000"/>
              </a:spcBef>
            </a:pPr>
            <a:r>
              <a:rPr lang="de-DE" sz="2000" b="1" dirty="0" smtClean="0">
                <a:latin typeface="+mj-lt"/>
              </a:rPr>
              <a:t>Erhöhung des Innovationstempos </a:t>
            </a:r>
            <a:br>
              <a:rPr lang="de-DE" sz="2000" b="1" dirty="0" smtClean="0">
                <a:latin typeface="+mj-lt"/>
              </a:rPr>
            </a:br>
            <a:r>
              <a:rPr lang="de-DE" sz="2000" dirty="0" smtClean="0">
                <a:latin typeface="+mj-lt"/>
              </a:rPr>
              <a:t>Höherer Mehrwert durch neue Technologien</a:t>
            </a:r>
          </a:p>
          <a:p>
            <a:pPr>
              <a:spcBef>
                <a:spcPts val="1000"/>
              </a:spcBef>
            </a:pPr>
            <a:r>
              <a:rPr lang="de-DE" sz="2000" b="1" dirty="0" smtClean="0">
                <a:latin typeface="+mj-lt"/>
              </a:rPr>
              <a:t>Ausbau des Partnernetzes</a:t>
            </a:r>
            <a:br>
              <a:rPr lang="de-DE" sz="2000" b="1" dirty="0" smtClean="0">
                <a:latin typeface="+mj-lt"/>
              </a:rPr>
            </a:br>
            <a:r>
              <a:rPr lang="de-DE" sz="2000" dirty="0" smtClean="0">
                <a:latin typeface="+mj-lt"/>
              </a:rPr>
              <a:t>Beschleunigung von Innovationen und Erschließung weiterer Märkte durch Partnerschaften</a:t>
            </a:r>
          </a:p>
        </p:txBody>
      </p:sp>
      <p:sp>
        <p:nvSpPr>
          <p:cNvPr id="4" name="Title 3"/>
          <p:cNvSpPr>
            <a:spLocks noGrp="1"/>
          </p:cNvSpPr>
          <p:nvPr>
            <p:ph type="title"/>
          </p:nvPr>
        </p:nvSpPr>
        <p:spPr/>
        <p:txBody>
          <a:bodyPr/>
          <a:lstStyle/>
          <a:p>
            <a:pPr lvl="0"/>
            <a:r>
              <a:rPr lang="de-DE" dirty="0" smtClean="0"/>
              <a:t>Unsere Strategie:</a:t>
            </a:r>
            <a:br>
              <a:rPr lang="de-DE" dirty="0" smtClean="0"/>
            </a:br>
            <a:r>
              <a:rPr lang="de-DE" b="0" dirty="0" smtClean="0"/>
              <a:t>Innovationen auf Basis eines stabilen Kerns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Neue</a:t>
            </a:r>
            <a:r>
              <a:rPr lang="en-US" dirty="0" smtClean="0"/>
              <a:t> </a:t>
            </a:r>
            <a:r>
              <a:rPr lang="en-US" dirty="0" err="1" smtClean="0"/>
              <a:t>Anforderungen</a:t>
            </a:r>
            <a:r>
              <a:rPr lang="en-US" dirty="0" smtClean="0"/>
              <a:t> an </a:t>
            </a:r>
            <a:r>
              <a:rPr lang="en-US" dirty="0" err="1" smtClean="0"/>
              <a:t>Unternehmenssoftware</a:t>
            </a:r>
            <a:endParaRPr lang="en-US" dirty="0"/>
          </a:p>
        </p:txBody>
      </p:sp>
      <p:sp>
        <p:nvSpPr>
          <p:cNvPr id="6" name="Rectangle 4"/>
          <p:cNvSpPr>
            <a:spLocks noChangeArrowheads="1"/>
          </p:cNvSpPr>
          <p:nvPr/>
        </p:nvSpPr>
        <p:spPr bwMode="gray">
          <a:xfrm>
            <a:off x="568324" y="2028825"/>
            <a:ext cx="2508250" cy="1116012"/>
          </a:xfrm>
          <a:prstGeom prst="rect">
            <a:avLst/>
          </a:prstGeom>
          <a:noFill/>
          <a:ln w="9525" algn="ctr">
            <a:noFill/>
            <a:miter lim="800000"/>
            <a:headEnd/>
            <a:tailEnd/>
          </a:ln>
        </p:spPr>
        <p:txBody>
          <a:bodyPr lIns="90000" tIns="72000" rIns="90000" bIns="72000" anchor="ctr"/>
          <a:lstStyle/>
          <a:p>
            <a:pPr marL="4763" indent="-4763">
              <a:spcBef>
                <a:spcPct val="50000"/>
              </a:spcBef>
              <a:buClr>
                <a:srgbClr val="F0AB00"/>
              </a:buClr>
            </a:pPr>
            <a:r>
              <a:rPr lang="de-DE" sz="2000" dirty="0" smtClean="0">
                <a:latin typeface="+mn-lt"/>
              </a:rPr>
              <a:t>überall verfügbar und direkter nutzen</a:t>
            </a:r>
          </a:p>
        </p:txBody>
      </p:sp>
      <p:sp>
        <p:nvSpPr>
          <p:cNvPr id="7" name="Rectangle 6"/>
          <p:cNvSpPr/>
          <p:nvPr/>
        </p:nvSpPr>
        <p:spPr bwMode="gray">
          <a:xfrm>
            <a:off x="398473" y="5179737"/>
            <a:ext cx="8421677" cy="563563"/>
          </a:xfrm>
          <a:prstGeom prst="rect">
            <a:avLst/>
          </a:prstGeom>
          <a:noFill/>
          <a:ln w="9525" algn="ctr">
            <a:noFill/>
            <a:miter lim="800000"/>
            <a:headEnd/>
            <a:tailEnd/>
          </a:ln>
        </p:spPr>
        <p:txBody>
          <a:bodyPr lIns="90000" tIns="72000" rIns="90000" bIns="72000" anchor="ctr"/>
          <a:lstStyle/>
          <a:p>
            <a:pPr algn="ctr">
              <a:spcBef>
                <a:spcPct val="50000"/>
              </a:spcBef>
              <a:buClr>
                <a:srgbClr val="F0AB00"/>
              </a:buClr>
              <a:buSzPct val="80000"/>
              <a:defRPr/>
            </a:pPr>
            <a:r>
              <a:rPr lang="de-DE" sz="2000" b="1" dirty="0" smtClean="0">
                <a:solidFill>
                  <a:schemeClr val="tx1">
                    <a:lumMod val="65000"/>
                    <a:lumOff val="35000"/>
                  </a:schemeClr>
                </a:solidFill>
                <a:latin typeface="+mj-lt"/>
                <a:ea typeface="+mj-ea"/>
                <a:cs typeface="+mj-cs"/>
              </a:rPr>
              <a:t>„Der Anwender im Unternehmen ist unser Endanwender“</a:t>
            </a:r>
          </a:p>
        </p:txBody>
      </p:sp>
      <p:sp>
        <p:nvSpPr>
          <p:cNvPr id="8" name="Rectangle 7"/>
          <p:cNvSpPr/>
          <p:nvPr/>
        </p:nvSpPr>
        <p:spPr bwMode="gray">
          <a:xfrm>
            <a:off x="3377974" y="2028825"/>
            <a:ext cx="2437053" cy="1117600"/>
          </a:xfrm>
          <a:prstGeom prst="rect">
            <a:avLst/>
          </a:prstGeom>
          <a:noFill/>
          <a:ln w="9525" algn="ctr">
            <a:noFill/>
            <a:miter lim="800000"/>
            <a:headEnd/>
            <a:tailEnd/>
          </a:ln>
        </p:spPr>
        <p:txBody>
          <a:bodyPr lIns="90000" tIns="72000" rIns="90000" bIns="72000" anchor="ctr"/>
          <a:lstStyle/>
          <a:p>
            <a:pPr>
              <a:spcBef>
                <a:spcPts val="1080"/>
              </a:spcBef>
              <a:spcAft>
                <a:spcPts val="0"/>
              </a:spcAft>
              <a:buNone/>
            </a:pPr>
            <a:r>
              <a:rPr lang="en-US" sz="2000" dirty="0" err="1" smtClean="0">
                <a:ea typeface="Arial Unicode MS"/>
              </a:rPr>
              <a:t>Senkung</a:t>
            </a:r>
            <a:r>
              <a:rPr lang="en-US" sz="2000" dirty="0" smtClean="0">
                <a:ea typeface="Arial Unicode MS"/>
              </a:rPr>
              <a:t> </a:t>
            </a:r>
            <a:r>
              <a:rPr lang="en-US" sz="2000" dirty="0" err="1" smtClean="0">
                <a:ea typeface="Arial Unicode MS"/>
              </a:rPr>
              <a:t>der</a:t>
            </a:r>
            <a:r>
              <a:rPr lang="en-US" sz="2000" dirty="0" smtClean="0">
                <a:ea typeface="Arial Unicode MS"/>
              </a:rPr>
              <a:t> </a:t>
            </a:r>
            <a:br>
              <a:rPr lang="en-US" sz="2000" dirty="0" smtClean="0">
                <a:ea typeface="Arial Unicode MS"/>
              </a:rPr>
            </a:br>
            <a:r>
              <a:rPr lang="en-US" sz="2000" dirty="0" smtClean="0">
                <a:ea typeface="Arial Unicode MS"/>
              </a:rPr>
              <a:t>IT-</a:t>
            </a:r>
            <a:r>
              <a:rPr lang="en-US" sz="2000" dirty="0" err="1" smtClean="0">
                <a:ea typeface="Arial Unicode MS"/>
              </a:rPr>
              <a:t>Gesamtkosten</a:t>
            </a:r>
            <a:endParaRPr lang="en-US" sz="2000" dirty="0">
              <a:ea typeface="Arial Unicode MS"/>
            </a:endParaRPr>
          </a:p>
        </p:txBody>
      </p:sp>
      <p:sp>
        <p:nvSpPr>
          <p:cNvPr id="9" name="Rectangle 8"/>
          <p:cNvSpPr/>
          <p:nvPr/>
        </p:nvSpPr>
        <p:spPr bwMode="gray">
          <a:xfrm>
            <a:off x="6116428" y="2028825"/>
            <a:ext cx="2522538" cy="1117600"/>
          </a:xfrm>
          <a:prstGeom prst="rect">
            <a:avLst/>
          </a:prstGeom>
          <a:noFill/>
          <a:ln w="9525" algn="ctr">
            <a:noFill/>
            <a:miter lim="800000"/>
            <a:headEnd/>
            <a:tailEnd/>
          </a:ln>
        </p:spPr>
        <p:txBody>
          <a:bodyPr lIns="90000" tIns="72000" rIns="90000" bIns="72000" anchor="ctr"/>
          <a:lstStyle/>
          <a:p>
            <a:pPr fontAlgn="auto">
              <a:spcBef>
                <a:spcPct val="50000"/>
              </a:spcBef>
              <a:spcAft>
                <a:spcPts val="0"/>
              </a:spcAft>
              <a:buClr>
                <a:srgbClr val="F0AB00"/>
              </a:buClr>
              <a:defRPr/>
            </a:pPr>
            <a:r>
              <a:rPr lang="en-US" sz="2000" kern="0" dirty="0" err="1" smtClean="0">
                <a:latin typeface="+mn-lt"/>
                <a:cs typeface="+mn-cs"/>
              </a:rPr>
              <a:t>Nachhaltiges</a:t>
            </a:r>
            <a:r>
              <a:rPr lang="en-US" sz="2000" kern="0" dirty="0" smtClean="0">
                <a:latin typeface="+mn-lt"/>
              </a:rPr>
              <a:t/>
            </a:r>
            <a:br>
              <a:rPr lang="en-US" sz="2000" kern="0" dirty="0" smtClean="0">
                <a:latin typeface="+mn-lt"/>
              </a:rPr>
            </a:br>
            <a:r>
              <a:rPr lang="en-US" sz="2000" kern="0" dirty="0" err="1" smtClean="0">
                <a:latin typeface="+mn-lt"/>
              </a:rPr>
              <a:t>Wachstum</a:t>
            </a:r>
            <a:endParaRPr lang="en-US" sz="2000" kern="0" dirty="0">
              <a:latin typeface="+mn-lt"/>
              <a:cs typeface="+mn-cs"/>
            </a:endParaRPr>
          </a:p>
        </p:txBody>
      </p:sp>
      <p:pic>
        <p:nvPicPr>
          <p:cNvPr id="10" name="Picture 9" descr="lowercost.jpg"/>
          <p:cNvPicPr>
            <a:picLocks noChangeAspect="1"/>
          </p:cNvPicPr>
          <p:nvPr/>
        </p:nvPicPr>
        <p:blipFill>
          <a:blip r:embed="rId3" cstate="print"/>
          <a:stretch>
            <a:fillRect/>
          </a:stretch>
        </p:blipFill>
        <p:spPr>
          <a:xfrm>
            <a:off x="3422848" y="3045032"/>
            <a:ext cx="2301480" cy="1665085"/>
          </a:xfrm>
          <a:prstGeom prst="rect">
            <a:avLst/>
          </a:prstGeom>
          <a:ln>
            <a:noFill/>
          </a:ln>
        </p:spPr>
      </p:pic>
      <p:pic>
        <p:nvPicPr>
          <p:cNvPr id="11" name="Picture 10" descr="growth.jpg"/>
          <p:cNvPicPr>
            <a:picLocks noChangeAspect="1"/>
          </p:cNvPicPr>
          <p:nvPr/>
        </p:nvPicPr>
        <p:blipFill>
          <a:blip r:embed="rId4" cstate="print"/>
          <a:stretch>
            <a:fillRect/>
          </a:stretch>
        </p:blipFill>
        <p:spPr>
          <a:xfrm>
            <a:off x="6206298" y="3051829"/>
            <a:ext cx="2354346" cy="1658744"/>
          </a:xfrm>
          <a:prstGeom prst="rect">
            <a:avLst/>
          </a:prstGeom>
          <a:ln>
            <a:noFill/>
          </a:ln>
        </p:spPr>
      </p:pic>
      <p:pic>
        <p:nvPicPr>
          <p:cNvPr id="12" name="Picture 11" descr="instantuse.jpg"/>
          <p:cNvPicPr>
            <a:picLocks noChangeAspect="1"/>
          </p:cNvPicPr>
          <p:nvPr/>
        </p:nvPicPr>
        <p:blipFill>
          <a:blip r:embed="rId5" cstate="print"/>
          <a:stretch>
            <a:fillRect/>
          </a:stretch>
        </p:blipFill>
        <p:spPr>
          <a:xfrm>
            <a:off x="637731" y="3037690"/>
            <a:ext cx="2369436" cy="1670452"/>
          </a:xfrm>
          <a:prstGeom prst="rect">
            <a:avLst/>
          </a:prstGeom>
          <a:ln>
            <a:noFill/>
          </a:ln>
        </p:spPr>
      </p:pic>
      <p:sp>
        <p:nvSpPr>
          <p:cNvPr id="16" name="Rectangle 4"/>
          <p:cNvSpPr>
            <a:spLocks noChangeArrowheads="1"/>
          </p:cNvSpPr>
          <p:nvPr/>
        </p:nvSpPr>
        <p:spPr bwMode="gray">
          <a:xfrm>
            <a:off x="720713" y="5741988"/>
            <a:ext cx="2508250" cy="1116012"/>
          </a:xfrm>
          <a:prstGeom prst="rect">
            <a:avLst/>
          </a:prstGeom>
          <a:noFill/>
          <a:ln w="9525" algn="ctr">
            <a:noFill/>
            <a:miter lim="800000"/>
            <a:headEnd/>
            <a:tailEnd/>
          </a:ln>
        </p:spPr>
        <p:txBody>
          <a:bodyPr lIns="90000" tIns="72000" rIns="90000" bIns="72000" anchor="ctr"/>
          <a:lstStyle/>
          <a:p>
            <a:pPr marL="9144" indent="-9144" algn="ctr">
              <a:spcBef>
                <a:spcPts val="1080"/>
              </a:spcBef>
              <a:buNone/>
            </a:pPr>
            <a:endParaRPr lang="en-GB" sz="1800" b="0" i="0" dirty="0">
              <a:solidFill>
                <a:srgbClr val="000000">
                  <a:lumMod val="65000"/>
                  <a:lumOff val="35000"/>
                </a:srgbClr>
              </a:solidFill>
              <a:latin typeface="Arial"/>
              <a:ea typeface="Arial Unicode MS"/>
              <a:cs typeface="Arial Unicode MS"/>
            </a:endParaRPr>
          </a:p>
        </p:txBody>
      </p:sp>
    </p:spTree>
  </p:cSld>
  <p:clrMapOvr>
    <a:masterClrMapping/>
  </p:clrMapOvr>
  <p:transition/>
</p:sld>
</file>

<file path=ppt/theme/theme1.xml><?xml version="1.0" encoding="utf-8"?>
<a:theme xmlns:a="http://schemas.openxmlformats.org/drawingml/2006/main" name="SAPCorporate_2011">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1090</Words>
  <Application>Microsoft Office PowerPoint</Application>
  <PresentationFormat>Bildschirmpräsentation (4:3)</PresentationFormat>
  <Paragraphs>80</Paragraphs>
  <Slides>7</Slides>
  <Notes>5</Notes>
  <HiddenSlides>2</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SAPCorporate_2011</vt:lpstr>
      <vt:lpstr>Kontinuität &amp; Innovation</vt:lpstr>
      <vt:lpstr>SAP heute</vt:lpstr>
      <vt:lpstr>Unser Ziel ist es, die Abläufe von Unternehmen auf der ganzen Welt zu verbessern </vt:lpstr>
      <vt:lpstr>Als Markt- und Innovationsführer bei Business Software bieten wir ....</vt:lpstr>
      <vt:lpstr>Kontinuierliche Weiterentwicklung unserer Teams ist der Schlüssel zum Erfolg auch neue Persönlichkeiten mit ....</vt:lpstr>
      <vt:lpstr>Unsere Strategie: Innovationen auf Basis eines stabilen Kerns</vt:lpstr>
      <vt:lpstr>Neue Anforderungen an Unternehmenssoftware</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d019534</dc:creator>
  <cp:lastModifiedBy>Wagner, Angelika</cp:lastModifiedBy>
  <cp:revision>57</cp:revision>
  <dcterms:created xsi:type="dcterms:W3CDTF">2010-12-23T13:45:03Z</dcterms:created>
  <dcterms:modified xsi:type="dcterms:W3CDTF">2011-11-14T09:31:03Z</dcterms:modified>
</cp:coreProperties>
</file>