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043" r:id="rId2"/>
    <p:sldId id="1319" r:id="rId3"/>
    <p:sldId id="1326" r:id="rId4"/>
    <p:sldId id="1280" r:id="rId5"/>
    <p:sldId id="1281" r:id="rId6"/>
    <p:sldId id="1282" r:id="rId7"/>
    <p:sldId id="1283" r:id="rId8"/>
    <p:sldId id="1285" r:id="rId9"/>
    <p:sldId id="1286" r:id="rId10"/>
    <p:sldId id="1287" r:id="rId11"/>
    <p:sldId id="1288" r:id="rId12"/>
    <p:sldId id="1320" r:id="rId13"/>
    <p:sldId id="1327" r:id="rId14"/>
    <p:sldId id="1328" r:id="rId15"/>
    <p:sldId id="1329" r:id="rId16"/>
    <p:sldId id="1289" r:id="rId17"/>
    <p:sldId id="1290" r:id="rId18"/>
    <p:sldId id="1291" r:id="rId19"/>
    <p:sldId id="1292" r:id="rId20"/>
    <p:sldId id="1293" r:id="rId21"/>
    <p:sldId id="1294" r:id="rId22"/>
    <p:sldId id="1295" r:id="rId23"/>
    <p:sldId id="1296" r:id="rId24"/>
    <p:sldId id="1325" r:id="rId25"/>
    <p:sldId id="1321" r:id="rId26"/>
    <p:sldId id="1298" r:id="rId27"/>
    <p:sldId id="1299" r:id="rId28"/>
    <p:sldId id="1300" r:id="rId29"/>
    <p:sldId id="1301" r:id="rId30"/>
    <p:sldId id="1317" r:id="rId31"/>
    <p:sldId id="1318" r:id="rId32"/>
    <p:sldId id="1302" r:id="rId33"/>
    <p:sldId id="1303" r:id="rId34"/>
    <p:sldId id="1323" r:id="rId35"/>
    <p:sldId id="1322" r:id="rId36"/>
    <p:sldId id="1304" r:id="rId37"/>
    <p:sldId id="1305" r:id="rId38"/>
    <p:sldId id="1306" r:id="rId39"/>
  </p:sldIdLst>
  <p:sldSz cx="9906000" cy="6858000" type="A4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56575A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91C3E8"/>
    <a:srgbClr val="DA5455"/>
    <a:srgbClr val="6EA5CE"/>
    <a:srgbClr val="94D2E8"/>
    <a:srgbClr val="87CCE5"/>
    <a:srgbClr val="B8E1F0"/>
    <a:srgbClr val="BBD9ED"/>
    <a:srgbClr val="5AA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85685" autoAdjust="0"/>
  </p:normalViewPr>
  <p:slideViewPr>
    <p:cSldViewPr>
      <p:cViewPr>
        <p:scale>
          <a:sx n="80" d="100"/>
          <a:sy n="80" d="100"/>
        </p:scale>
        <p:origin x="-1620" y="-79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-JURO\UNISG-Home$\VHauser\Privat\Mappe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38407699037668E-2"/>
          <c:y val="5.9805087038216603E-2"/>
          <c:w val="0.87087270341208423"/>
          <c:h val="0.639170340476242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66"/>
            </a:solidFill>
          </c:spPr>
          <c:invertIfNegative val="0"/>
          <c:dLbls>
            <c:txPr>
              <a:bodyPr/>
              <a:lstStyle/>
              <a:p>
                <a:pPr>
                  <a:defRPr b="1" i="0" baseline="0">
                    <a:solidFill>
                      <a:srgbClr val="C00000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Tabelle3!$A$4:$A$14</c:f>
              <c:strCache>
                <c:ptCount val="11"/>
                <c:pt idx="0">
                  <c:v>Denmark</c:v>
                </c:pt>
                <c:pt idx="1">
                  <c:v>Netherlands</c:v>
                </c:pt>
                <c:pt idx="2">
                  <c:v>United Kingdom</c:v>
                </c:pt>
                <c:pt idx="3">
                  <c:v>Germany</c:v>
                </c:pt>
                <c:pt idx="4">
                  <c:v>Austria</c:v>
                </c:pt>
                <c:pt idx="5">
                  <c:v>Belgium</c:v>
                </c:pt>
                <c:pt idx="6">
                  <c:v>France</c:v>
                </c:pt>
                <c:pt idx="7">
                  <c:v>Hungary</c:v>
                </c:pt>
                <c:pt idx="8">
                  <c:v>Poland</c:v>
                </c:pt>
                <c:pt idx="9">
                  <c:v>Portugal</c:v>
                </c:pt>
                <c:pt idx="10">
                  <c:v>Sweden</c:v>
                </c:pt>
              </c:strCache>
            </c:strRef>
          </c:cat>
          <c:val>
            <c:numRef>
              <c:f>Tabelle3!$B$4:$B$14</c:f>
              <c:numCache>
                <c:formatCode>General</c:formatCode>
                <c:ptCount val="11"/>
                <c:pt idx="0">
                  <c:v>4.25</c:v>
                </c:pt>
                <c:pt idx="1">
                  <c:v>27.5</c:v>
                </c:pt>
                <c:pt idx="2">
                  <c:v>17.170000000000005</c:v>
                </c:pt>
                <c:pt idx="3">
                  <c:v>12</c:v>
                </c:pt>
                <c:pt idx="4">
                  <c:v>99.98</c:v>
                </c:pt>
                <c:pt idx="5">
                  <c:v>98</c:v>
                </c:pt>
                <c:pt idx="6">
                  <c:v>99.910000000000025</c:v>
                </c:pt>
                <c:pt idx="7">
                  <c:v>99.97</c:v>
                </c:pt>
                <c:pt idx="8">
                  <c:v>99.5</c:v>
                </c:pt>
                <c:pt idx="9">
                  <c:v>99.64</c:v>
                </c:pt>
                <c:pt idx="10">
                  <c:v>85.9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37664"/>
        <c:axId val="132339200"/>
      </c:barChart>
      <c:catAx>
        <c:axId val="13233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 i="0" baseline="0">
                <a:latin typeface="Arial" pitchFamily="34" charset="0"/>
              </a:defRPr>
            </a:pPr>
            <a:endParaRPr lang="de-DE"/>
          </a:p>
        </c:txPr>
        <c:crossAx val="132339200"/>
        <c:crosses val="autoZero"/>
        <c:auto val="1"/>
        <c:lblAlgn val="ctr"/>
        <c:lblOffset val="100"/>
        <c:noMultiLvlLbl val="0"/>
      </c:catAx>
      <c:valAx>
        <c:axId val="132339200"/>
        <c:scaling>
          <c:orientation val="minMax"/>
          <c:max val="100"/>
          <c:min val="0"/>
        </c:scaling>
        <c:delete val="0"/>
        <c:axPos val="l"/>
        <c:majorGridlines>
          <c:spPr>
            <a:ln w="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de-DE"/>
          </a:p>
        </c:txPr>
        <c:crossAx val="132337664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22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t" anchorCtr="0" compatLnSpc="1">
            <a:prstTxWarp prst="textNoShape">
              <a:avLst/>
            </a:prstTxWarp>
          </a:bodyPr>
          <a:lstStyle>
            <a:lvl1pPr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735" y="0"/>
            <a:ext cx="2950422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t" anchorCtr="0" compatLnSpc="1">
            <a:prstTxWarp prst="textNoShape">
              <a:avLst/>
            </a:prstTxWarp>
          </a:bodyPr>
          <a:lstStyle>
            <a:lvl1pPr algn="r"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9453"/>
            <a:ext cx="2950422" cy="4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b" anchorCtr="0" compatLnSpc="1">
            <a:prstTxWarp prst="textNoShape">
              <a:avLst/>
            </a:prstTxWarp>
          </a:bodyPr>
          <a:lstStyle>
            <a:lvl1pPr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735" y="9399453"/>
            <a:ext cx="2950422" cy="4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b" anchorCtr="0" compatLnSpc="1">
            <a:prstTxWarp prst="textNoShape">
              <a:avLst/>
            </a:prstTxWarp>
          </a:bodyPr>
          <a:lstStyle>
            <a:lvl1pPr algn="r"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2E0E353-4561-44F6-8B30-DF53FAA467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09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824" cy="5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t" anchorCtr="0" compatLnSpc="1">
            <a:prstTxWarp prst="textNoShape">
              <a:avLst/>
            </a:prstTxWarp>
          </a:bodyPr>
          <a:lstStyle>
            <a:lvl1pPr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372" y="0"/>
            <a:ext cx="2980824" cy="53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t" anchorCtr="0" compatLnSpc="1">
            <a:prstTxWarp prst="textNoShape">
              <a:avLst/>
            </a:prstTxWarp>
          </a:bodyPr>
          <a:lstStyle>
            <a:lvl1pPr algn="r"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60413"/>
            <a:ext cx="536892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112" y="4706619"/>
            <a:ext cx="4964492" cy="440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4769"/>
            <a:ext cx="2980824" cy="4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b" anchorCtr="0" compatLnSpc="1">
            <a:prstTxWarp prst="textNoShape">
              <a:avLst/>
            </a:prstTxWarp>
          </a:bodyPr>
          <a:lstStyle>
            <a:lvl1pPr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372" y="9414769"/>
            <a:ext cx="2980824" cy="45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1" tIns="45440" rIns="90881" bIns="45440" numCol="1" anchor="b" anchorCtr="0" compatLnSpc="1">
            <a:prstTxWarp prst="textNoShape">
              <a:avLst/>
            </a:prstTxWarp>
          </a:bodyPr>
          <a:lstStyle>
            <a:lvl1pPr algn="r" defTabSz="909312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96C1B21-784F-4D5F-B9D0-D6CBFD6A72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0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2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81"/>
            <a:fld id="{B292BD8B-4187-43BC-8B45-9F305E474008}" type="slidenum">
              <a:rPr lang="de-DE" smtClean="0">
                <a:latin typeface="Arial" pitchFamily="34" charset="0"/>
              </a:rPr>
              <a:pPr defTabSz="908481"/>
              <a:t>1</a:t>
            </a:fld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noProof="0" dirty="0" smtClean="0"/>
          </a:p>
          <a:p>
            <a:r>
              <a:rPr lang="en-US" noProof="0" dirty="0" smtClean="0"/>
              <a:t>Saving drinking water</a:t>
            </a:r>
          </a:p>
          <a:p>
            <a:endParaRPr lang="en-US" noProof="0" dirty="0" smtClean="0"/>
          </a:p>
          <a:p>
            <a:r>
              <a:rPr lang="en-US" noProof="0" dirty="0" smtClean="0"/>
              <a:t>Reducing</a:t>
            </a:r>
            <a:r>
              <a:rPr lang="en-US" baseline="0" noProof="0" dirty="0" smtClean="0"/>
              <a:t> the carbon footprint of hot water that counts for 10% of the CO2 emissions!</a:t>
            </a:r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6CD85-E3FB-47B3-9E37-3AA4412B9B93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Little power station</a:t>
            </a:r>
          </a:p>
          <a:p>
            <a:r>
              <a:rPr lang="en-US" dirty="0" smtClean="0"/>
              <a:t>	-</a:t>
            </a:r>
            <a:r>
              <a:rPr lang="en-US" baseline="0" dirty="0" smtClean="0"/>
              <a:t> turbine the generates power</a:t>
            </a:r>
          </a:p>
          <a:p>
            <a:r>
              <a:rPr lang="en-US" baseline="0" dirty="0" smtClean="0"/>
              <a:t>	- that runs a microcontroller</a:t>
            </a:r>
          </a:p>
          <a:p>
            <a:r>
              <a:rPr lang="en-US" baseline="0" dirty="0" smtClean="0"/>
              <a:t>	- that measures flow and temperature</a:t>
            </a:r>
          </a:p>
          <a:p>
            <a:r>
              <a:rPr lang="en-US" baseline="0" dirty="0" smtClean="0"/>
              <a:t>	- and sends messages to the bathroom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 with shower</a:t>
            </a:r>
            <a:r>
              <a:rPr lang="en-US" baseline="0" dirty="0" smtClean="0"/>
              <a:t> head or faucet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Shower and learn</a:t>
            </a:r>
          </a:p>
          <a:p>
            <a:endParaRPr lang="en-US" baseline="0" dirty="0" smtClean="0"/>
          </a:p>
          <a:p>
            <a:r>
              <a:rPr lang="en-US" dirty="0" smtClean="0"/>
              <a:t>Can buy</a:t>
            </a:r>
            <a:r>
              <a:rPr lang="en-US" baseline="0" dirty="0" smtClean="0"/>
              <a:t> it 2011 / 2012</a:t>
            </a:r>
            <a:endParaRPr lang="en-US" dirty="0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E0B8C-4138-4991-9595-4BEE21D584A4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changed?</a:t>
            </a:r>
            <a:r>
              <a:rPr lang="en-US" baseline="0" dirty="0" smtClean="0"/>
              <a:t> How much?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Thorsten: head of all this research</a:t>
            </a:r>
            <a:r>
              <a:rPr lang="en-US" baseline="0" dirty="0"/>
              <a:t> </a:t>
            </a:r>
            <a:r>
              <a:rPr lang="en-US" baseline="0" dirty="0" smtClean="0"/>
              <a:t>70 – 50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Stephan: Mobile phone research at my lab: 160 liters – even alone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Now: changed shower head and habit: 50-60 liters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C1B21-784F-4D5F-B9D0-D6CBFD6A72A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by 8-10%</a:t>
            </a:r>
          </a:p>
          <a:p>
            <a:endParaRPr lang="en-US" dirty="0" smtClean="0"/>
          </a:p>
          <a:p>
            <a:r>
              <a:rPr lang="en-US" baseline="0" dirty="0" smtClean="0"/>
              <a:t>Experiment</a:t>
            </a:r>
          </a:p>
          <a:p>
            <a:r>
              <a:rPr lang="en-US" baseline="0" dirty="0" smtClean="0"/>
              <a:t>	- Counting up</a:t>
            </a:r>
          </a:p>
          <a:p>
            <a:r>
              <a:rPr lang="en-US" baseline="0" dirty="0" smtClean="0"/>
              <a:t>	- counting down</a:t>
            </a:r>
          </a:p>
          <a:p>
            <a:r>
              <a:rPr lang="en-US" baseline="0" dirty="0" smtClean="0"/>
              <a:t>	- with / without decimal places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C1B21-784F-4D5F-B9D0-D6CBFD6A72A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9700"/>
            <a:fld id="{D7451F72-3C92-4020-B49C-7B3A8E92E086}" type="slidenum">
              <a:rPr lang="de-DE" smtClean="0">
                <a:latin typeface="Arial" pitchFamily="34" charset="0"/>
              </a:rPr>
              <a:pPr defTabSz="869700"/>
              <a:t>21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noProof="0" dirty="0" smtClean="0">
                <a:latin typeface="Times New Roman" pitchFamily="18" charset="0"/>
              </a:rPr>
              <a:t>Handle / Shaft + Brush + Display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  <a:p>
            <a:r>
              <a:rPr lang="en-US" baseline="0" noProof="0" dirty="0" smtClean="0">
                <a:latin typeface="Times New Roman" pitchFamily="18" charset="0"/>
              </a:rPr>
              <a:t>Wireless communication and constant checking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  <a:p>
            <a:r>
              <a:rPr lang="en-US" baseline="0" noProof="0" dirty="0" smtClean="0">
                <a:latin typeface="Times New Roman" pitchFamily="18" charset="0"/>
              </a:rPr>
              <a:t>Count up seconds, show which quarter to clean (up / down / left / right), pressure warning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  <a:p>
            <a:r>
              <a:rPr lang="en-US" baseline="0" noProof="0" dirty="0" smtClean="0">
                <a:latin typeface="Times New Roman" pitchFamily="18" charset="0"/>
              </a:rPr>
              <a:t>Shows smiley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  <a:p>
            <a:r>
              <a:rPr lang="en-US" baseline="0" noProof="0" dirty="0" smtClean="0">
                <a:latin typeface="Times New Roman" pitchFamily="18" charset="0"/>
              </a:rPr>
              <a:t>Can’t stop my children from cleaning there teeth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  <a:p>
            <a:r>
              <a:rPr lang="en-US" baseline="0" noProof="0" dirty="0" smtClean="0">
                <a:latin typeface="Times New Roman" pitchFamily="18" charset="0"/>
              </a:rPr>
              <a:t>“Dad, no, now up there”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  <a:p>
            <a:r>
              <a:rPr lang="en-US" baseline="0" noProof="0" dirty="0" smtClean="0">
                <a:latin typeface="Times New Roman" pitchFamily="18" charset="0"/>
              </a:rPr>
              <a:t>A computer does my education</a:t>
            </a:r>
          </a:p>
          <a:p>
            <a:endParaRPr lang="en-US" baseline="0" noProof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158D-8279-4085-A3C5-B7EB3276A26A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C1B21-784F-4D5F-B9D0-D6CBFD6A72A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3160CF-9888-4FC1-B3EF-D9B42DE58A3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2FB625-A4D9-44D9-B922-AD9DAD5942E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81"/>
            <a:fld id="{B889C5CC-37FB-4E57-9A9F-F50BBEB945E1}" type="slidenum">
              <a:rPr lang="de-DE" smtClean="0">
                <a:latin typeface="Arial" pitchFamily="34" charset="0"/>
              </a:rPr>
              <a:pPr defTabSz="908481"/>
              <a:t>29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6E62-D32C-4AF4-A865-7EF2D65AFDB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E4620FC-5404-4E8D-AA15-7C685E11D26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AA20E-E987-4E06-BF4D-43890A22CF11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74371-0479-460D-ABB2-19CF5CB3F2E2}" type="slidenum">
              <a:rPr lang="de-CH" smtClean="0"/>
              <a:pPr>
                <a:defRPr/>
              </a:pPr>
              <a:t>32</a:t>
            </a:fld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C1B21-784F-4D5F-B9D0-D6CBFD6A72A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06"/>
            <a:fld id="{68DFC9B2-8939-4BDF-A0FD-B96540EE3B47}" type="slidenum">
              <a:rPr lang="de-DE" smtClean="0">
                <a:latin typeface="Arial" pitchFamily="34" charset="0"/>
              </a:rPr>
              <a:pPr defTabSz="908406"/>
              <a:t>36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Intimacy of Roomba owner towards robot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Many owners feel the need to personalize their robots.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A study showed that out of 30 </a:t>
            </a:r>
            <a:r>
              <a:rPr lang="en-US" dirty="0" err="1" smtClean="0"/>
              <a:t>Roomba</a:t>
            </a:r>
            <a:r>
              <a:rPr lang="en-US" dirty="0" smtClean="0"/>
              <a:t> owners 21 gave their robot a name. (Sung et al., 2007)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A group of children took advantage of this intimate relationship and founded the company “</a:t>
            </a:r>
            <a:r>
              <a:rPr lang="en-US" dirty="0" err="1" smtClean="0"/>
              <a:t>myRoomBud</a:t>
            </a:r>
            <a:r>
              <a:rPr lang="en-US" dirty="0" smtClean="0"/>
              <a:t>” in 2005. </a:t>
            </a:r>
            <a:r>
              <a:rPr lang="de-DE" dirty="0" smtClean="0"/>
              <a:t>They came up with the idea of making covers for Roombas. (see pictures).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de-DE" dirty="0" smtClean="0"/>
              <a:t>Three manifestations of this intimacy:</a:t>
            </a:r>
            <a:endParaRPr lang="en-US" dirty="0" smtClean="0"/>
          </a:p>
          <a:p>
            <a:r>
              <a:rPr lang="en-US" dirty="0" smtClean="0"/>
              <a:t>1. Feeling happiness toward </a:t>
            </a:r>
            <a:r>
              <a:rPr lang="en-US" dirty="0" err="1" smtClean="0"/>
              <a:t>Roomba</a:t>
            </a:r>
            <a:endParaRPr lang="en-US" dirty="0" smtClean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de-DE" dirty="0" smtClean="0"/>
              <a:t>Vacuuming suddenly became entertaining!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de-DE" dirty="0" smtClean="0"/>
              <a:t>Interestingly, total cleaning time with the Roomba was not reduced since most owners were monitoring the robot at work!</a:t>
            </a:r>
          </a:p>
          <a:p>
            <a:r>
              <a:rPr lang="de-DE" dirty="0" smtClean="0"/>
              <a:t>2. Lifelike associations and engagement with Roombas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800" dirty="0"/>
              <a:t>Most participants of the study regard their Roomba as a household companion with lifelike characteristics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800" dirty="0"/>
              <a:t>Some even reported that they felt grief when they had to send in their Roomba for repair!</a:t>
            </a:r>
          </a:p>
          <a:p>
            <a:r>
              <a:rPr lang="de-DE" dirty="0" smtClean="0"/>
              <a:t>3. Valuing Roomba: promoting and protecting it</a:t>
            </a:r>
            <a:endParaRPr lang="en-US" dirty="0" smtClean="0"/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600" dirty="0"/>
              <a:t>Most Roomba owners were so proud and convinced of their robot that they wanted to show and promote it to others (most sales by word of mouth)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de-DE" sz="1600" dirty="0"/>
              <a:t>Roombarization: interviewed households also reported that they had made changes to their homes to facilitate Roomba’s work</a:t>
            </a:r>
            <a:endParaRPr lang="en-US" sz="1600" dirty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de-DE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B5E66-ADC4-465D-81E7-2521620B0B60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158D-8279-4085-A3C5-B7EB3276A26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9842" indent="-219842">
              <a:buFont typeface="+mj-lt"/>
              <a:buAutoNum type="arabicPeriod"/>
            </a:pPr>
            <a:r>
              <a:rPr lang="en-US" dirty="0" err="1" smtClean="0"/>
              <a:t>Velix</a:t>
            </a:r>
            <a:r>
              <a:rPr lang="en-US" dirty="0" smtClean="0"/>
              <a:t> is </a:t>
            </a:r>
          </a:p>
          <a:p>
            <a:pPr marL="659527" lvl="1" indent="-219842"/>
            <a:r>
              <a:rPr lang="en-US" dirty="0" smtClean="0"/>
              <a:t>...</a:t>
            </a:r>
            <a:r>
              <a:rPr lang="en-US" baseline="0" dirty="0" smtClean="0"/>
              <a:t> a portal</a:t>
            </a:r>
          </a:p>
          <a:p>
            <a:pPr marL="659527" lvl="1" indent="-219842"/>
            <a:r>
              <a:rPr lang="en-US" baseline="0" dirty="0" smtClean="0"/>
              <a:t>… power saving game</a:t>
            </a:r>
          </a:p>
          <a:p>
            <a:pPr marL="659527" lvl="1" indent="-219842"/>
            <a:r>
              <a:rPr lang="en-US" baseline="0" dirty="0" smtClean="0"/>
              <a:t>… research platform to test the “hidden forces that shape our energy decisions”</a:t>
            </a:r>
            <a:br>
              <a:rPr lang="en-US" baseline="0" dirty="0" smtClean="0"/>
            </a:br>
            <a:endParaRPr lang="en-US" dirty="0" smtClean="0"/>
          </a:p>
          <a:p>
            <a:pPr marL="219842" indent="-219842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 err="1" smtClean="0"/>
              <a:t>felix</a:t>
            </a:r>
            <a:r>
              <a:rPr lang="en-US" dirty="0" smtClean="0"/>
              <a:t> works</a:t>
            </a:r>
          </a:p>
          <a:p>
            <a:pPr marL="659527" lvl="1" indent="-219842">
              <a:buFont typeface="Arial" pitchFamily="34" charset="0"/>
              <a:buChar char="•"/>
            </a:pPr>
            <a:r>
              <a:rPr lang="en-US" dirty="0" smtClean="0"/>
              <a:t>Enter data (electricity</a:t>
            </a:r>
            <a:r>
              <a:rPr lang="en-US" baseline="0" dirty="0" smtClean="0"/>
              <a:t> meter, size of house, family, heating technology)</a:t>
            </a:r>
          </a:p>
          <a:p>
            <a:pPr marL="659527" lvl="1" indent="-219842">
              <a:buFont typeface="Arial" pitchFamily="34" charset="0"/>
              <a:buChar char="•"/>
            </a:pPr>
            <a:r>
              <a:rPr lang="en-US" baseline="0" dirty="0" smtClean="0"/>
              <a:t>Get points, win presents</a:t>
            </a:r>
          </a:p>
          <a:p>
            <a:pPr marL="659527" lvl="1" indent="-219842">
              <a:buFont typeface="Arial" pitchFamily="34" charset="0"/>
              <a:buChar char="•"/>
            </a:pPr>
            <a:r>
              <a:rPr lang="en-US" baseline="0" dirty="0" smtClean="0"/>
              <a:t>… and …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ADF68-E34A-4CB2-932D-19E84DBE064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9842" indent="-219842">
              <a:buFont typeface="+mj-lt"/>
              <a:buAutoNum type="arabicPeriod"/>
            </a:pPr>
            <a:r>
              <a:rPr lang="en-US" dirty="0" smtClean="0"/>
              <a:t>Learn something</a:t>
            </a:r>
          </a:p>
          <a:p>
            <a:pPr marL="219842" indent="-219842">
              <a:buFont typeface="+mj-lt"/>
              <a:buAutoNum type="arabicPeriod"/>
            </a:pPr>
            <a:endParaRPr lang="en-US" dirty="0" smtClean="0"/>
          </a:p>
          <a:p>
            <a:pPr marL="659527" lvl="1" indent="-219842"/>
            <a:r>
              <a:rPr lang="en-US" dirty="0" smtClean="0"/>
              <a:t>… absolute consumption last week</a:t>
            </a:r>
          </a:p>
          <a:p>
            <a:pPr marL="659527" lvl="1" indent="-219842"/>
            <a:endParaRPr lang="en-US" dirty="0" smtClean="0"/>
          </a:p>
          <a:p>
            <a:pPr marL="659527" lvl="1" indent="-219842"/>
            <a:r>
              <a:rPr lang="en-US" dirty="0" smtClean="0"/>
              <a:t>… comparison with last year, your neighbors, your village, the county</a:t>
            </a:r>
          </a:p>
          <a:p>
            <a:pPr marL="659527" lvl="1" indent="-219842"/>
            <a:endParaRPr lang="en-US" dirty="0" smtClean="0"/>
          </a:p>
          <a:p>
            <a:pPr marL="659527" lvl="1" indent="-219842"/>
            <a:r>
              <a:rPr lang="en-US" dirty="0" smtClean="0"/>
              <a:t>… evaluation how</a:t>
            </a:r>
            <a:r>
              <a:rPr lang="en-US" baseline="0" dirty="0" smtClean="0"/>
              <a:t> good you are</a:t>
            </a:r>
            <a:r>
              <a:rPr lang="en-US" dirty="0" smtClean="0"/>
              <a:t>, given the size of your house?</a:t>
            </a:r>
          </a:p>
          <a:p>
            <a:pPr marL="659527" lvl="1" indent="-219842"/>
            <a:endParaRPr lang="en-US" dirty="0" smtClean="0"/>
          </a:p>
          <a:p>
            <a:pPr marL="659527" lvl="1" indent="-219842"/>
            <a:r>
              <a:rPr lang="en-US" dirty="0" smtClean="0"/>
              <a:t>… consulting</a:t>
            </a:r>
            <a:r>
              <a:rPr lang="en-US" baseline="0" dirty="0" smtClean="0"/>
              <a:t> and energy saving tips</a:t>
            </a:r>
          </a:p>
          <a:p>
            <a:pPr marL="659527" lvl="1" indent="-219842"/>
            <a:endParaRPr lang="en-US" dirty="0" smtClean="0"/>
          </a:p>
          <a:p>
            <a:pPr marL="659527" lvl="1" indent="-219842"/>
            <a:r>
              <a:rPr lang="en-US" dirty="0" smtClean="0"/>
              <a:t>… basic knowhow</a:t>
            </a:r>
          </a:p>
          <a:p>
            <a:pPr marL="659527" lvl="1" indent="-219842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158D-8279-4085-A3C5-B7EB3276A26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19842" indent="-219842">
              <a:buFont typeface="+mj-lt"/>
              <a:buAutoNum type="arabicPeriod"/>
            </a:pPr>
            <a:r>
              <a:rPr lang="en-US" dirty="0" smtClean="0"/>
              <a:t>Research project</a:t>
            </a:r>
            <a:r>
              <a:rPr lang="en-US" baseline="0" dirty="0" smtClean="0"/>
              <a:t> of ETH Zurich &amp; HSG</a:t>
            </a:r>
          </a:p>
          <a:p>
            <a:pPr marL="219842" indent="-219842">
              <a:buFont typeface="+mj-lt"/>
              <a:buAutoNum type="arabicPeriod"/>
            </a:pPr>
            <a:endParaRPr lang="en-US" baseline="0" dirty="0" smtClean="0"/>
          </a:p>
          <a:p>
            <a:pPr marL="219842" indent="-219842">
              <a:buFont typeface="+mj-lt"/>
              <a:buAutoNum type="arabicPeriod"/>
            </a:pPr>
            <a:r>
              <a:rPr lang="en-US" dirty="0" smtClean="0"/>
              <a:t>Of course, being researchers, we did not show everybody with same input the same information, we made experiments</a:t>
            </a:r>
          </a:p>
          <a:p>
            <a:pPr marL="219842" indent="-219842">
              <a:buFont typeface="+mj-lt"/>
              <a:buAutoNum type="arabicPeriod"/>
            </a:pPr>
            <a:endParaRPr lang="en-US" dirty="0" smtClean="0"/>
          </a:p>
          <a:p>
            <a:pPr marL="219842" indent="-219842">
              <a:buFont typeface="+mj-lt"/>
              <a:buAutoNum type="arabicPeriod"/>
            </a:pPr>
            <a:r>
              <a:rPr lang="en-US" dirty="0" smtClean="0"/>
              <a:t>We separated</a:t>
            </a:r>
            <a:r>
              <a:rPr lang="en-US" baseline="0" dirty="0" smtClean="0"/>
              <a:t> the users into different groups and showed different feedback types – and measured the impact in terms of energy consumption</a:t>
            </a:r>
          </a:p>
          <a:p>
            <a:pPr marL="219842" indent="-219842">
              <a:buFont typeface="+mj-lt"/>
              <a:buAutoNum type="arabicPeriod"/>
            </a:pPr>
            <a:endParaRPr lang="en-US" dirty="0" smtClean="0"/>
          </a:p>
          <a:p>
            <a:pPr marL="219842" indent="-219842">
              <a:buFont typeface="+mj-lt"/>
              <a:buAutoNum type="arabicPeriod"/>
            </a:pPr>
            <a:r>
              <a:rPr lang="en-US" dirty="0" smtClean="0"/>
              <a:t>Some we showed Feedback in kWh, historic</a:t>
            </a:r>
            <a:r>
              <a:rPr lang="en-US" baseline="0" dirty="0" smtClean="0"/>
              <a:t> feedback, descriptive feedback, and injunctive feedback</a:t>
            </a:r>
          </a:p>
          <a:p>
            <a:pPr marL="219842" indent="-219842">
              <a:buFont typeface="+mj-lt"/>
              <a:buAutoNum type="arabicPeriod"/>
            </a:pPr>
            <a:endParaRPr lang="en-US" dirty="0" smtClean="0"/>
          </a:p>
          <a:p>
            <a:pPr marL="219842" indent="-219842">
              <a:buFont typeface="+mj-lt"/>
              <a:buAutoNum type="arabicPeriod"/>
            </a:pPr>
            <a:r>
              <a:rPr lang="en-US" dirty="0" smtClean="0"/>
              <a:t>What</a:t>
            </a:r>
            <a:r>
              <a:rPr lang="en-US" baseline="0" dirty="0" smtClean="0"/>
              <a:t> did we learn:</a:t>
            </a:r>
          </a:p>
          <a:p>
            <a:pPr marL="219842" indent="-219842">
              <a:buFont typeface="+mj-lt"/>
              <a:buAutoNum type="arabicPeriod"/>
            </a:pPr>
            <a:endParaRPr lang="en-US" dirty="0" smtClean="0"/>
          </a:p>
          <a:p>
            <a:pPr marL="659527" lvl="1" indent="-219842"/>
            <a:r>
              <a:rPr lang="en-US" dirty="0" smtClean="0"/>
              <a:t>…</a:t>
            </a:r>
            <a:r>
              <a:rPr lang="en-US" baseline="0" dirty="0" smtClean="0"/>
              <a:t> the injunctive feedback is superior to all the others in most cases – people want to be assessed</a:t>
            </a:r>
          </a:p>
          <a:p>
            <a:pPr marL="659527" lvl="1" indent="-219842"/>
            <a:endParaRPr lang="en-US" baseline="0" dirty="0" smtClean="0"/>
          </a:p>
          <a:p>
            <a:pPr marL="659527" lvl="1" indent="-219842"/>
            <a:r>
              <a:rPr lang="en-US" baseline="0" dirty="0" smtClean="0"/>
              <a:t>… Descriptive feedback is no good when you are better than average – drives you towards average</a:t>
            </a:r>
          </a:p>
          <a:p>
            <a:pPr marL="659527" lvl="1" indent="-219842"/>
            <a:endParaRPr lang="en-US" baseline="0" dirty="0" smtClean="0"/>
          </a:p>
          <a:p>
            <a:pPr marL="659527" lvl="1" indent="-219842"/>
            <a:r>
              <a:rPr lang="en-US" baseline="0" dirty="0" smtClean="0"/>
              <a:t>... Local comparison works best, however, not the comparison with your direct neighbor you know very well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158D-8279-4085-A3C5-B7EB3276A26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06"/>
            <a:fld id="{18DBC6D3-E194-466A-9DCE-9A668FE65C24}" type="slidenum">
              <a:rPr lang="de-DE" smtClean="0">
                <a:latin typeface="Arial" pitchFamily="34" charset="0"/>
              </a:rPr>
              <a:pPr defTabSz="908406"/>
              <a:t>13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06"/>
            <a:fld id="{3BDBDE43-A8AE-4CB0-A61E-4AF780CC4030}" type="slidenum">
              <a:rPr lang="de-DE" smtClean="0">
                <a:latin typeface="Arial" pitchFamily="34" charset="0"/>
              </a:rPr>
              <a:pPr defTabSz="908406"/>
              <a:t>14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406"/>
            <a:fld id="{0B4059EA-3B02-4CB9-BEDE-2215AB56236A}" type="slidenum">
              <a:rPr lang="de-DE" smtClean="0">
                <a:latin typeface="Arial" pitchFamily="34" charset="0"/>
              </a:rPr>
              <a:pPr defTabSz="908406"/>
              <a:t>15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58825"/>
            <a:ext cx="5356225" cy="37084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674" y="4705088"/>
            <a:ext cx="4988812" cy="4401829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PowerPoint_Titel_ID-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906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8125" y="214313"/>
          <a:ext cx="18780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5" name="Photo Editor Photo" r:id="rId4" imgW="8933333" imgH="1867161" progId="">
                  <p:embed/>
                </p:oleObj>
              </mc:Choice>
              <mc:Fallback>
                <p:oleObj name="Photo Editor Photo" r:id="rId4" imgW="8933333" imgH="186716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214313"/>
                        <a:ext cx="18780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2" descr="eth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" y="774700"/>
            <a:ext cx="18716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 bwMode="white">
          <a:xfrm>
            <a:off x="5381625" y="571500"/>
            <a:ext cx="2428875" cy="17859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dirty="0" err="1">
              <a:solidFill>
                <a:srgbClr val="193B5C"/>
              </a:solidFill>
              <a:cs typeface="Arial" pitchFamily="34" charset="0"/>
            </a:endParaRPr>
          </a:p>
        </p:txBody>
      </p:sp>
      <p:pic>
        <p:nvPicPr>
          <p:cNvPr id="6" name="Picture 17" descr="AutoID_Labs_ohne_rand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10225" y="850900"/>
            <a:ext cx="19812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5675" y="1528763"/>
            <a:ext cx="3903663" cy="4756150"/>
          </a:xfrm>
        </p:spPr>
        <p:txBody>
          <a:bodyPr/>
          <a:lstStyle>
            <a:lvl1pPr marL="361950" indent="-361950"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1738" y="1528763"/>
            <a:ext cx="3903662" cy="4756150"/>
          </a:xfrm>
        </p:spPr>
        <p:txBody>
          <a:bodyPr/>
          <a:lstStyle>
            <a:lvl1pPr marL="361950" indent="-361950">
              <a:defRPr sz="1800"/>
            </a:lvl1pPr>
            <a:lvl2pPr marL="809625" indent="-279400"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9098" y="305040"/>
            <a:ext cx="6170591" cy="103659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89098" y="1835638"/>
            <a:ext cx="3790986" cy="472946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920491" y="1835639"/>
            <a:ext cx="3790986" cy="229994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920491" y="4265160"/>
            <a:ext cx="3790986" cy="229994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47960" y="1189808"/>
            <a:ext cx="3790986" cy="472946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979353" y="1189808"/>
            <a:ext cx="3790986" cy="229994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979353" y="3619330"/>
            <a:ext cx="3790986" cy="229994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07513" y="404921"/>
            <a:ext cx="8902675" cy="70591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7" descr="PowerPoint_Page ID-La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90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428750" y="152400"/>
            <a:ext cx="6170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  <a:endParaRPr lang="de-DE" smtClean="0"/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1528763"/>
            <a:ext cx="795972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smtClean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17950" y="6613525"/>
            <a:ext cx="2071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000" i="1" dirty="0">
                <a:solidFill>
                  <a:schemeClr val="accent1"/>
                </a:solidFill>
                <a:latin typeface="Arial" charset="0"/>
              </a:rPr>
              <a:t>© ETH / HSG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68375" y="6407150"/>
            <a:ext cx="3276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0727" rIns="0" bIns="40727">
            <a:spAutoFit/>
          </a:bodyPr>
          <a:lstStyle/>
          <a:p>
            <a:pPr defTabSz="814388" eaLnBrk="0" hangingPunct="0">
              <a:lnSpc>
                <a:spcPts val="1400"/>
              </a:lnSpc>
              <a:defRPr/>
            </a:pPr>
            <a:r>
              <a:rPr lang="en-US" sz="1000" i="1" dirty="0">
                <a:solidFill>
                  <a:srgbClr val="4D4D4D"/>
                </a:solidFill>
                <a:latin typeface="Arial" charset="0"/>
              </a:rPr>
              <a:t>Prof. Dr. E. </a:t>
            </a:r>
            <a:r>
              <a:rPr lang="en-US" sz="1000" i="1" dirty="0" err="1">
                <a:solidFill>
                  <a:srgbClr val="4D4D4D"/>
                </a:solidFill>
                <a:latin typeface="Arial" charset="0"/>
              </a:rPr>
              <a:t>Fleisch</a:t>
            </a:r>
            <a:endParaRPr lang="en-US" sz="1000" i="1" dirty="0">
              <a:solidFill>
                <a:srgbClr val="4D4D4D"/>
              </a:solidFill>
              <a:latin typeface="Arial" charset="0"/>
            </a:endParaRPr>
          </a:p>
          <a:p>
            <a:pPr defTabSz="814388" eaLnBrk="0" hangingPunct="0">
              <a:lnSpc>
                <a:spcPts val="1400"/>
              </a:lnSpc>
              <a:defRPr/>
            </a:pPr>
            <a:r>
              <a:rPr lang="en-US" sz="1000" i="1" dirty="0" smtClean="0">
                <a:solidFill>
                  <a:srgbClr val="4D4D4D"/>
                </a:solidFill>
                <a:latin typeface="Arial" charset="0"/>
              </a:rPr>
              <a:t>2011</a:t>
            </a:r>
            <a:endParaRPr lang="en-US" sz="1000" i="1" dirty="0">
              <a:solidFill>
                <a:srgbClr val="A41522"/>
              </a:solidFill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48200" y="64103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i="1" dirty="0">
                <a:solidFill>
                  <a:srgbClr val="91C3E8"/>
                </a:solidFill>
                <a:latin typeface="Arial" charset="0"/>
              </a:rPr>
              <a:t>Slide </a:t>
            </a:r>
            <a:fld id="{A6B4EC2C-EE23-4216-846F-781196D1F538}" type="slidenum">
              <a:rPr lang="en-US" sz="1000" i="1">
                <a:solidFill>
                  <a:srgbClr val="91C3E8"/>
                </a:solidFill>
                <a:latin typeface="Arial" charset="0"/>
              </a:rPr>
              <a:pPr eaLnBrk="0" hangingPunct="0">
                <a:defRPr/>
              </a:pPr>
              <a:t>‹Nr.›</a:t>
            </a:fld>
            <a:endParaRPr lang="de-DE" sz="1000" i="1" dirty="0">
              <a:solidFill>
                <a:srgbClr val="91C3E8"/>
              </a:solidFill>
              <a:latin typeface="Arial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6550025" y="6454775"/>
          <a:ext cx="14462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11" imgW="8933333" imgH="1867161" progId="">
                  <p:embed/>
                </p:oleObj>
              </mc:Choice>
              <mc:Fallback>
                <p:oleObj name="Photo Editor Photo" r:id="rId11" imgW="8933333" imgH="186716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025" y="6454775"/>
                        <a:ext cx="14462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2C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6575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BA1B4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1" descr="eth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13" y="6453188"/>
            <a:ext cx="128111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 bwMode="gray">
          <a:xfrm>
            <a:off x="8247063" y="500063"/>
            <a:ext cx="714375" cy="4921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800" dirty="0" err="1">
              <a:solidFill>
                <a:srgbClr val="193B5C"/>
              </a:solidFill>
              <a:cs typeface="Arial" pitchFamily="34" charset="0"/>
            </a:endParaRPr>
          </a:p>
        </p:txBody>
      </p:sp>
      <p:pic>
        <p:nvPicPr>
          <p:cNvPr id="1036" name="Picture 13" descr="AutoID_Labs_ohne_rand_negati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9288" y="476250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3" r:id="rId7"/>
  </p:sldLayoutIdLst>
  <p:transition spd="med">
    <p:pull/>
  </p:transition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124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124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124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124" charset="0"/>
        </a:defRPr>
      </a:lvl9pPr>
    </p:titleStyle>
    <p:bodyStyle>
      <a:lvl1pPr marL="482600" indent="-482600" algn="l" defTabSz="957263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Font typeface="Wingdings" pitchFamily="2" charset="2"/>
        <a:buChar char="§"/>
        <a:tabLst>
          <a:tab pos="1333500" algn="l"/>
          <a:tab pos="1816100" algn="l"/>
        </a:tabLst>
        <a:defRPr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941388" indent="-279400" algn="l" defTabSz="95726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tabLst>
          <a:tab pos="1333500" algn="l"/>
          <a:tab pos="1816100" algn="l"/>
        </a:tabLst>
        <a:defRPr sz="1600">
          <a:solidFill>
            <a:schemeClr val="tx1"/>
          </a:solidFill>
          <a:latin typeface="Arial" charset="0"/>
        </a:defRPr>
      </a:lvl2pPr>
      <a:lvl3pPr marL="1343025" indent="-266700" algn="l" defTabSz="95726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33500" algn="l"/>
          <a:tab pos="1816100" algn="l"/>
        </a:tabLst>
        <a:defRPr sz="1400">
          <a:solidFill>
            <a:schemeClr val="tx1"/>
          </a:solidFill>
          <a:latin typeface="Arial" charset="0"/>
        </a:defRPr>
      </a:lvl3pPr>
      <a:lvl4pPr marL="1712913" indent="-190500" algn="l" defTabSz="95726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tabLst>
          <a:tab pos="1333500" algn="l"/>
          <a:tab pos="1816100" algn="l"/>
        </a:tabLst>
        <a:defRPr sz="1400">
          <a:solidFill>
            <a:schemeClr val="tx1"/>
          </a:solidFill>
          <a:latin typeface="Arial" charset="0"/>
        </a:defRPr>
      </a:lvl4pPr>
      <a:lvl5pPr marL="2082800" indent="-190500" algn="l" defTabSz="95726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33500" algn="l"/>
          <a:tab pos="1816100" algn="l"/>
        </a:tabLst>
        <a:defRPr sz="1400">
          <a:solidFill>
            <a:schemeClr val="tx1"/>
          </a:solidFill>
          <a:latin typeface="Arial" charset="0"/>
        </a:defRPr>
      </a:lvl5pPr>
      <a:lvl6pPr marL="26130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Arial" charset="0"/>
        </a:defRPr>
      </a:lvl6pPr>
      <a:lvl7pPr marL="30702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Arial" charset="0"/>
        </a:defRPr>
      </a:lvl7pPr>
      <a:lvl8pPr marL="35274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Arial" charset="0"/>
        </a:defRPr>
      </a:lvl8pPr>
      <a:lvl9pPr marL="39846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h/imgres?imgurl=http://images.buycostumes.com/mgen/merchandiser/17293.jpg&amp;imgrefurl=http://www.buycostumes.com/browse/Harry-Potter/_/N-1z141me/results1.aspx&amp;h=1500&amp;w=1500&amp;sz=44&amp;hl=de&amp;start=3&amp;tbnid=NrdPkcPvyg9xxM:&amp;tbnh=150&amp;tbnw=150&amp;prev=/images?q=wand+harry+potter&amp;gbv=2&amp;hl=de" TargetMode="Externa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../../../Pr&#228;sentationen/Filme/AllergyAssistantDemo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3dCbrFpyd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hyperlink" Target="http://www.irobot.com/getoffer.cfm?pagesource=CME_IRBT:HQ_Looj120:9_27_07&amp;li=http://store.irobot.com/entry.point?entry=2874294" TargetMode="External"/><Relationship Id="rId3" Type="http://schemas.openxmlformats.org/officeDocument/2006/relationships/hyperlink" Target="http://www.toppreise.ch/pic_76928.html" TargetMode="External"/><Relationship Id="rId7" Type="http://schemas.openxmlformats.org/officeDocument/2006/relationships/hyperlink" Target="http://images.google.ch/imgres?imgurl=http://www.sundrybuzz.com/wp-content/uploads/2006/09/roomba_.jpg&amp;imgrefurl=http://www.sundrybuzz.com/2006/09/24/irobot-roomba%C2%AE-vacuuming-robot/&amp;h=400&amp;w=400&amp;sz=22&amp;hl=de&amp;start=19&amp;tbnid=578GQBnbPJXHsM:&amp;tbnh=124&amp;tbnw=124&amp;prev=/images?q=roomba&amp;gbv=2&amp;svnum=10&amp;hl=de" TargetMode="External"/><Relationship Id="rId12" Type="http://schemas.openxmlformats.org/officeDocument/2006/relationships/image" Target="../media/image6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5.jpeg"/><Relationship Id="rId5" Type="http://schemas.openxmlformats.org/officeDocument/2006/relationships/image" Target="../media/image61.png"/><Relationship Id="rId10" Type="http://schemas.openxmlformats.org/officeDocument/2006/relationships/image" Target="../media/image64.jpeg"/><Relationship Id="rId4" Type="http://schemas.openxmlformats.org/officeDocument/2006/relationships/image" Target="../media/image60.jpeg"/><Relationship Id="rId9" Type="http://schemas.openxmlformats.org/officeDocument/2006/relationships/hyperlink" Target="http://www.maytronics.com/en/products/models/residential/dolphin_magic.asp" TargetMode="External"/><Relationship Id="rId1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76400" y="3124200"/>
            <a:ext cx="799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 eaLnBrk="0" hangingPunct="0">
              <a:lnSpc>
                <a:spcPct val="90000"/>
              </a:lnSpc>
            </a:pPr>
            <a:r>
              <a:rPr lang="de-DE" sz="2800" b="1" dirty="0" smtClean="0">
                <a:solidFill>
                  <a:schemeClr val="tx1"/>
                </a:solidFill>
              </a:rPr>
              <a:t>Konsum in der digitalen Zukunft</a:t>
            </a:r>
            <a:endParaRPr lang="de-DE" sz="2800" b="1" dirty="0" smtClean="0">
              <a:solidFill>
                <a:schemeClr val="bg1"/>
              </a:solidFill>
            </a:endParaRPr>
          </a:p>
          <a:p>
            <a:pPr defTabSz="957263" eaLnBrk="0" hangingPunct="0">
              <a:lnSpc>
                <a:spcPct val="90000"/>
              </a:lnSpc>
            </a:pPr>
            <a:endParaRPr lang="de-DE" sz="2800" b="1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76400" y="3657600"/>
            <a:ext cx="6553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tabLst>
                <a:tab pos="1333500" algn="l"/>
                <a:tab pos="1816100" algn="l"/>
              </a:tabLst>
            </a:pPr>
            <a:r>
              <a:rPr lang="en-US" sz="2000" i="1">
                <a:solidFill>
                  <a:schemeClr val="tx1"/>
                </a:solidFill>
              </a:rPr>
              <a:t/>
            </a:r>
            <a:br>
              <a:rPr lang="en-US" sz="2000" i="1">
                <a:solidFill>
                  <a:schemeClr val="tx1"/>
                </a:solidFill>
              </a:rPr>
            </a:b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1685925" y="4077072"/>
            <a:ext cx="41985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Prof. Dr. Elgar </a:t>
            </a:r>
            <a:r>
              <a:rPr lang="en-US" sz="1600" dirty="0" err="1">
                <a:solidFill>
                  <a:schemeClr val="bg1"/>
                </a:solidFill>
              </a:rPr>
              <a:t>Fleisch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ETH Zürich &amp; University of St. </a:t>
            </a:r>
            <a:r>
              <a:rPr lang="en-US" sz="1600" dirty="0" err="1">
                <a:solidFill>
                  <a:schemeClr val="bg1"/>
                </a:solidFill>
              </a:rPr>
              <a:t>Gallen</a:t>
            </a:r>
            <a:r>
              <a:rPr lang="en-US" sz="1600" dirty="0">
                <a:solidFill>
                  <a:schemeClr val="bg1"/>
                </a:solidFill>
              </a:rPr>
              <a:t> (HSG)</a:t>
            </a:r>
          </a:p>
          <a:p>
            <a:pPr eaLnBrk="0" hangingPunct="0"/>
            <a:endParaRPr lang="de-CH" sz="1600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de-CH" sz="1600" dirty="0" smtClean="0">
                <a:solidFill>
                  <a:schemeClr val="bg1"/>
                </a:solidFill>
              </a:rPr>
              <a:t>WU Competence Day</a:t>
            </a:r>
          </a:p>
          <a:p>
            <a:pPr eaLnBrk="0" hangingPunct="0"/>
            <a:r>
              <a:rPr lang="de-CH" sz="1600" dirty="0" smtClean="0">
                <a:solidFill>
                  <a:schemeClr val="bg1"/>
                </a:solidFill>
              </a:rPr>
              <a:t>Wien, am 17. November 2011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norms work – in both directions!</a:t>
            </a:r>
            <a:endParaRPr lang="en-US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988842"/>
            <a:ext cx="8640958" cy="403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097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 </a:t>
            </a:r>
            <a:r>
              <a:rPr lang="en-US" dirty="0" err="1" smtClean="0"/>
              <a:t>Velix</a:t>
            </a:r>
            <a:r>
              <a:rPr lang="en-US" dirty="0" smtClean="0"/>
              <a:t> results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4731" y="1528763"/>
            <a:ext cx="3618230" cy="4756150"/>
          </a:xfrm>
        </p:spPr>
        <p:txBody>
          <a:bodyPr/>
          <a:lstStyle/>
          <a:p>
            <a:pPr marL="266700" indent="-180975"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 12 Monaten:</a:t>
            </a:r>
          </a:p>
          <a:p>
            <a:pPr marL="446088" indent="-360363">
              <a:defRPr/>
            </a:pPr>
            <a:r>
              <a:rPr lang="de-DE" sz="1700" dirty="0" smtClean="0"/>
              <a:t>&gt;10‘000 </a:t>
            </a:r>
            <a:r>
              <a:rPr lang="de-DE" sz="1700" dirty="0" smtClean="0">
                <a:latin typeface="Arial" pitchFamily="34" charset="0"/>
                <a:cs typeface="Arial" pitchFamily="34" charset="0"/>
              </a:rPr>
              <a:t>Registrierungen </a:t>
            </a:r>
          </a:p>
          <a:p>
            <a:pPr marL="446088" indent="-360363">
              <a:defRPr/>
            </a:pPr>
            <a:r>
              <a:rPr lang="de-DE" sz="1700" dirty="0" smtClean="0"/>
              <a:t>&gt;235‘000 </a:t>
            </a:r>
            <a:r>
              <a:rPr lang="de-DE" sz="1700" dirty="0" smtClean="0">
                <a:latin typeface="Arial" pitchFamily="34" charset="0"/>
                <a:cs typeface="Arial" pitchFamily="34" charset="0"/>
              </a:rPr>
              <a:t>Zählerstände</a:t>
            </a:r>
          </a:p>
          <a:p>
            <a:pPr marL="446088" indent="-360363">
              <a:defRPr/>
            </a:pPr>
            <a:r>
              <a:rPr lang="de-DE" sz="1700" dirty="0" smtClean="0"/>
              <a:t>~500 Besuche pro Tag</a:t>
            </a:r>
          </a:p>
          <a:p>
            <a:pPr marL="446088" indent="-360363">
              <a:defRPr/>
            </a:pPr>
            <a:r>
              <a:rPr lang="de-DE" sz="1700" dirty="0" smtClean="0"/>
              <a:t>~6 Minuten Ø Besuchszeit</a:t>
            </a:r>
          </a:p>
          <a:p>
            <a:pPr marL="446088" indent="-360363">
              <a:defRPr/>
            </a:pPr>
            <a:r>
              <a:rPr lang="de-DE" sz="1700" dirty="0" smtClean="0">
                <a:solidFill>
                  <a:srgbClr val="FF0000"/>
                </a:solidFill>
              </a:rPr>
              <a:t>~50 Stunden Kundeninteraktion pro Tag, sieben Tage die Woche</a:t>
            </a:r>
          </a:p>
          <a:p>
            <a:pPr marL="446088" indent="-360363">
              <a:defRPr/>
            </a:pPr>
            <a:r>
              <a:rPr lang="de-DE" sz="1700" dirty="0" smtClean="0">
                <a:solidFill>
                  <a:srgbClr val="FF0000"/>
                </a:solidFill>
              </a:rPr>
              <a:t>&gt;2200 haben versucht, ihre Zähler zum Stillstand zu bringen</a:t>
            </a:r>
          </a:p>
          <a:p>
            <a:pPr marL="446088" indent="-360363">
              <a:defRPr/>
            </a:pPr>
            <a:endParaRPr lang="de-DE" sz="17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1738" y="1528763"/>
            <a:ext cx="4117726" cy="4756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Nutzer sparen gerne Energie: </a:t>
            </a:r>
          </a:p>
          <a:p>
            <a:pPr>
              <a:defRPr/>
            </a:pPr>
            <a:r>
              <a:rPr lang="de-DE" sz="1700" dirty="0" smtClean="0"/>
              <a:t>&gt;</a:t>
            </a:r>
            <a:r>
              <a:rPr lang="de-DE" sz="1700" dirty="0" smtClean="0">
                <a:solidFill>
                  <a:schemeClr val="accent5">
                    <a:lumMod val="75000"/>
                  </a:schemeClr>
                </a:solidFill>
              </a:rPr>
              <a:t>4% Stromeinsparung je Nutzer</a:t>
            </a:r>
          </a:p>
          <a:p>
            <a:pPr>
              <a:defRPr/>
            </a:pPr>
            <a:r>
              <a:rPr lang="de-DE" sz="1700" dirty="0" smtClean="0"/>
              <a:t>&gt;1‘000 Empfehlungen an andere Kunden gesendet</a:t>
            </a:r>
          </a:p>
          <a:p>
            <a:pPr>
              <a:defRPr/>
            </a:pPr>
            <a:r>
              <a:rPr lang="de-DE" sz="1700" dirty="0" smtClean="0">
                <a:solidFill>
                  <a:schemeClr val="accent4">
                    <a:lumMod val="75000"/>
                  </a:schemeClr>
                </a:solidFill>
              </a:rPr>
              <a:t>&gt;5‘000 Erinnerungen gesetzt</a:t>
            </a:r>
          </a:p>
          <a:p>
            <a:pPr>
              <a:defRPr/>
            </a:pPr>
            <a:r>
              <a:rPr lang="de-DE" sz="1700" dirty="0" smtClean="0"/>
              <a:t>&gt;420‘000 Quizfragen beantwortet</a:t>
            </a:r>
            <a:endParaRPr lang="de-DE" dirty="0" smtClean="0"/>
          </a:p>
          <a:p>
            <a:pPr>
              <a:buFont typeface="Wingdings" pitchFamily="2" charset="2"/>
              <a:buNone/>
              <a:defRPr/>
            </a:pPr>
            <a:r>
              <a:rPr lang="de-DE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Positive Resonanz:</a:t>
            </a:r>
          </a:p>
          <a:p>
            <a:pPr>
              <a:defRPr/>
            </a:pPr>
            <a:r>
              <a:rPr lang="de-DE" sz="1700" dirty="0" smtClean="0"/>
              <a:t>Sehr gute Presse</a:t>
            </a:r>
          </a:p>
          <a:p>
            <a:pPr>
              <a:defRPr/>
            </a:pPr>
            <a:r>
              <a:rPr lang="de-DE" sz="1700" dirty="0" smtClean="0"/>
              <a:t>Nutzer schlagen neue Features vor</a:t>
            </a:r>
          </a:p>
          <a:p>
            <a:pPr>
              <a:defRPr/>
            </a:pPr>
            <a:r>
              <a:rPr lang="de-DE" sz="1700" dirty="0" smtClean="0">
                <a:solidFill>
                  <a:schemeClr val="accent4">
                    <a:lumMod val="75000"/>
                  </a:schemeClr>
                </a:solidFill>
              </a:rPr>
              <a:t>Keine Abschwächung der Kampagne über die Zeit</a:t>
            </a:r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795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algn="ctr">
              <a:buNone/>
            </a:pPr>
            <a:r>
              <a:rPr lang="de-CH" dirty="0" smtClean="0"/>
              <a:t>Persuasive Computing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Internet </a:t>
            </a:r>
            <a:r>
              <a:rPr lang="de-CH" dirty="0" err="1" smtClean="0"/>
              <a:t>of</a:t>
            </a:r>
            <a:r>
              <a:rPr lang="de-CH" dirty="0" smtClean="0"/>
              <a:t> Things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Low cost minicomputers </a:t>
            </a:r>
            <a:r>
              <a:rPr lang="de-DE" smtClean="0">
                <a:latin typeface="Arial" pitchFamily="34" charset="0"/>
              </a:rPr>
              <a:t>...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22531" name="Picture 3" descr="Microchip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2488" y="1993900"/>
            <a:ext cx="12922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Microchip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2513" y="1789113"/>
            <a:ext cx="357505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2684463" y="1800225"/>
            <a:ext cx="31591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455" tIns="40727" rIns="81455" bIns="40727"/>
          <a:lstStyle/>
          <a:p>
            <a:endParaRPr lang="de-CH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614613" y="3419475"/>
            <a:ext cx="3298825" cy="142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455" tIns="40727" rIns="81455" bIns="40727"/>
          <a:lstStyle/>
          <a:p>
            <a:endParaRPr lang="de-CH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... with mobile communication capabilities </a:t>
            </a:r>
            <a:r>
              <a:rPr lang="de-DE" smtClean="0">
                <a:latin typeface="Arial" pitchFamily="34" charset="0"/>
              </a:rPr>
              <a:t>...</a:t>
            </a:r>
            <a:endParaRPr lang="en-US" smtClean="0">
              <a:latin typeface="Arial" pitchFamily="34" charset="0"/>
            </a:endParaRPr>
          </a:p>
        </p:txBody>
      </p:sp>
      <p:pic>
        <p:nvPicPr>
          <p:cNvPr id="23555" name="Picture 3" descr="RFID_T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98725" y="1347788"/>
            <a:ext cx="490696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5782" tIns="47891" rIns="95782" bIns="47891"/>
          <a:lstStyle/>
          <a:p>
            <a:r>
              <a:rPr lang="en-AU" dirty="0" smtClean="0">
                <a:latin typeface="Arial" pitchFamily="34" charset="0"/>
              </a:rPr>
              <a:t>... help linking real world objects automatically with the Internet</a:t>
            </a:r>
          </a:p>
        </p:txBody>
      </p:sp>
      <p:sp>
        <p:nvSpPr>
          <p:cNvPr id="24579" name="Text Box 7"/>
          <p:cNvSpPr txBox="1">
            <a:spLocks noChangeAspect="1" noChangeArrowheads="1"/>
          </p:cNvSpPr>
          <p:nvPr/>
        </p:nvSpPr>
        <p:spPr bwMode="auto">
          <a:xfrm>
            <a:off x="3889375" y="4025900"/>
            <a:ext cx="798513" cy="909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69261" tIns="34631" rIns="69261" bIns="34631"/>
          <a:lstStyle/>
          <a:p>
            <a:pPr marL="71438" indent="-71438" defTabSz="576263" eaLnBrk="0" hangingPunct="0"/>
            <a:r>
              <a:rPr lang="en-GB" sz="1200">
                <a:solidFill>
                  <a:srgbClr val="193B5C"/>
                </a:solidFill>
              </a:rPr>
              <a:t>Real </a:t>
            </a:r>
          </a:p>
          <a:p>
            <a:pPr marL="71438" indent="-71438" defTabSz="576263" eaLnBrk="0" hangingPunct="0"/>
            <a:r>
              <a:rPr lang="en-GB" sz="1200">
                <a:solidFill>
                  <a:srgbClr val="193B5C"/>
                </a:solidFill>
              </a:rPr>
              <a:t>world</a:t>
            </a:r>
          </a:p>
        </p:txBody>
      </p:sp>
      <p:pic>
        <p:nvPicPr>
          <p:cNvPr id="24580" name="Picture 8" descr="reif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375" y="4287838"/>
            <a:ext cx="14382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0"/>
          <p:cNvGrpSpPr>
            <a:grpSpLocks/>
          </p:cNvGrpSpPr>
          <p:nvPr/>
        </p:nvGrpSpPr>
        <p:grpSpPr bwMode="auto">
          <a:xfrm>
            <a:off x="3559175" y="1454150"/>
            <a:ext cx="3302000" cy="2813050"/>
            <a:chOff x="4167188" y="2306638"/>
            <a:chExt cx="3584575" cy="3308350"/>
          </a:xfrm>
        </p:grpSpPr>
        <p:sp>
          <p:nvSpPr>
            <p:cNvPr id="24582" name="Line 3"/>
            <p:cNvSpPr>
              <a:spLocks noChangeAspect="1" noChangeShapeType="1"/>
            </p:cNvSpPr>
            <p:nvPr/>
          </p:nvSpPr>
          <p:spPr bwMode="auto">
            <a:xfrm>
              <a:off x="5678488" y="4411663"/>
              <a:ext cx="0" cy="906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4583" name="Text Box 4"/>
            <p:cNvSpPr txBox="1">
              <a:spLocks noChangeAspect="1" noChangeArrowheads="1"/>
            </p:cNvSpPr>
            <p:nvPr/>
          </p:nvSpPr>
          <p:spPr bwMode="auto">
            <a:xfrm>
              <a:off x="4543425" y="2306638"/>
              <a:ext cx="3208338" cy="11668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77751" tIns="38876" rIns="77751" bIns="38876"/>
            <a:lstStyle/>
            <a:p>
              <a:pPr marL="71438" indent="-71438" defTabSz="576263" eaLnBrk="0" hangingPunct="0"/>
              <a:r>
                <a:rPr lang="en-GB" sz="1200">
                  <a:solidFill>
                    <a:srgbClr val="193B5C"/>
                  </a:solidFill>
                </a:rPr>
                <a:t>Virtual world</a:t>
              </a:r>
            </a:p>
          </p:txBody>
        </p:sp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02163" y="2673350"/>
              <a:ext cx="2203450" cy="165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6" descr="RFIDChipKlei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18150" y="5411788"/>
              <a:ext cx="344488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>
              <a:off x="4167188" y="4827588"/>
              <a:ext cx="3240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428750" y="152400"/>
            <a:ext cx="6524646" cy="685800"/>
          </a:xfrm>
        </p:spPr>
        <p:txBody>
          <a:bodyPr/>
          <a:lstStyle/>
          <a:p>
            <a:r>
              <a:rPr lang="de-DE" sz="1900" dirty="0" smtClean="0"/>
              <a:t>The carbon footprint of warm water is larger than expected (10% of CO2 emissions)</a:t>
            </a:r>
            <a:endParaRPr lang="en-US" sz="19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625204" y="6111738"/>
            <a:ext cx="8280796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UK Carbon Attribution Model, Centre for Environmental Strategy, University of Surrey, 2005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6788" y="1857365"/>
            <a:ext cx="8061641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 bwMode="auto">
          <a:xfrm>
            <a:off x="3167050" y="3000372"/>
            <a:ext cx="3714776" cy="50006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Amphiro, your shower becomes smart.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7711" y="6143645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Source: Amphiro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9728" y="1357298"/>
            <a:ext cx="58170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Thorsten and Stephan</a:t>
            </a:r>
            <a:endParaRPr lang="en-US" dirty="0"/>
          </a:p>
        </p:txBody>
      </p:sp>
      <p:pic>
        <p:nvPicPr>
          <p:cNvPr id="227330" name="Picture 2" descr="Thorsten Staake"/>
          <p:cNvPicPr>
            <a:picLocks noChangeAspect="1" noChangeArrowheads="1"/>
          </p:cNvPicPr>
          <p:nvPr/>
        </p:nvPicPr>
        <p:blipFill>
          <a:blip r:embed="rId3" cstate="print"/>
          <a:srcRect l="6410" r="19871" b="22256"/>
          <a:stretch>
            <a:fillRect/>
          </a:stretch>
        </p:blipFill>
        <p:spPr bwMode="auto">
          <a:xfrm>
            <a:off x="1669940" y="2143116"/>
            <a:ext cx="1643074" cy="2428892"/>
          </a:xfrm>
          <a:prstGeom prst="rect">
            <a:avLst/>
          </a:prstGeom>
          <a:noFill/>
        </p:spPr>
      </p:pic>
      <p:pic>
        <p:nvPicPr>
          <p:cNvPr id="227332" name="Picture 4" descr="Stephan Karpisch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32" y="2143116"/>
            <a:ext cx="1714512" cy="242889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523976" y="171448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Thorsten</a:t>
            </a:r>
            <a:endParaRPr lang="en-US" sz="1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810256" y="17144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Stephan</a:t>
            </a:r>
            <a:endParaRPr lang="en-US" sz="1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595414" y="477418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70 liters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881694" y="478632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160 liters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95415" y="5342295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AAC35"/>
                </a:solidFill>
              </a:rPr>
              <a:t>50 liters</a:t>
            </a:r>
            <a:endParaRPr lang="en-US" sz="1800" b="1" dirty="0">
              <a:solidFill>
                <a:srgbClr val="5AAC35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81694" y="5354437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AAC35"/>
                </a:solidFill>
              </a:rPr>
              <a:t>50-60 liters</a:t>
            </a:r>
            <a:endParaRPr lang="en-US" sz="1800" b="1" dirty="0">
              <a:solidFill>
                <a:srgbClr val="5AAC35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start measure and display behavior, funny things happen</a:t>
            </a:r>
            <a:endParaRPr lang="en-US" dirty="0"/>
          </a:p>
        </p:txBody>
      </p:sp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3" cstate="print"/>
          <a:srcRect l="23633" t="20508" r="18506" b="16992"/>
          <a:stretch>
            <a:fillRect/>
          </a:stretch>
        </p:blipFill>
        <p:spPr bwMode="auto">
          <a:xfrm>
            <a:off x="2095480" y="1500174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algn="ctr">
              <a:buNone/>
            </a:pPr>
            <a:r>
              <a:rPr lang="de-CH" dirty="0" smtClean="0"/>
              <a:t>Persuasive Computing</a:t>
            </a:r>
            <a:endParaRPr lang="de-CH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 are promising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12.9% household average over all</a:t>
            </a:r>
          </a:p>
          <a:p>
            <a:pPr lvl="1"/>
            <a:r>
              <a:rPr lang="en-US" sz="1800" dirty="0" smtClean="0"/>
              <a:t>210 kWh per household &amp; year </a:t>
            </a:r>
          </a:p>
          <a:p>
            <a:pPr lvl="1"/>
            <a:r>
              <a:rPr lang="en-US" sz="1800" dirty="0" smtClean="0"/>
              <a:t>6400 l per household &amp; year</a:t>
            </a:r>
          </a:p>
          <a:p>
            <a:r>
              <a:rPr lang="en-US" b="0" dirty="0" smtClean="0"/>
              <a:t>18.6% household average of above average user</a:t>
            </a:r>
            <a:endParaRPr lang="en-US" b="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Total water consumption reduced by 22.2% (baseline vs. display)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2204864"/>
            <a:ext cx="40547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5590088" y="4293096"/>
            <a:ext cx="296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Effects persistent over time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Arial" pitchFamily="34" charset="0"/>
              </a:rPr>
              <a:t>Computers help cleaning teeth</a:t>
            </a:r>
          </a:p>
        </p:txBody>
      </p:sp>
      <p:pic>
        <p:nvPicPr>
          <p:cNvPr id="39940" name="Picture 4" descr="http://www.crunchgear.com/wp-content/pbucket/Ora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81" y="2000240"/>
            <a:ext cx="2381787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Why don‘t they talk to us?</a:t>
            </a:r>
            <a:endParaRPr lang="de-CH" dirty="0"/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2539" y="3000374"/>
            <a:ext cx="1533526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695" name="Picture 7" descr="electric motor-scoot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8034" y="3000372"/>
            <a:ext cx="1295033" cy="1428760"/>
          </a:xfrm>
          <a:prstGeom prst="rect">
            <a:avLst/>
          </a:prstGeom>
          <a:noFill/>
        </p:spPr>
      </p:pic>
      <p:pic>
        <p:nvPicPr>
          <p:cNvPr id="242697" name="Picture 9" descr="http://www.cityzenbikes.fr/photos/velo/serie-t-ville-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6075" y="3071810"/>
            <a:ext cx="2126303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29238" y="1268760"/>
            <a:ext cx="3383834" cy="28803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rgbClr val="080808"/>
                </a:solidFill>
                <a:cs typeface="Arial" pitchFamily="34" charset="0"/>
              </a:rPr>
              <a:t>Social Media: </a:t>
            </a:r>
            <a:r>
              <a:rPr lang="en-US" sz="1200" dirty="0" err="1" smtClean="0">
                <a:solidFill>
                  <a:srgbClr val="080808"/>
                </a:solidFill>
                <a:cs typeface="Arial" pitchFamily="34" charset="0"/>
              </a:rPr>
              <a:t>Facebook</a:t>
            </a:r>
            <a:r>
              <a:rPr lang="en-US" sz="1200" dirty="0" smtClean="0">
                <a:solidFill>
                  <a:srgbClr val="080808"/>
                </a:solidFill>
                <a:cs typeface="Arial" pitchFamily="34" charset="0"/>
              </a:rPr>
              <a:t> Product Fan Page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29238" y="1268760"/>
            <a:ext cx="3383834" cy="48965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3" descr="DSC_013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123" y="2924944"/>
            <a:ext cx="2475732" cy="14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ericad\Documents\__ETH\20100000_Valora_Kiosk der Zukunft\_Photos\DSC_05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26187" y="1621305"/>
            <a:ext cx="4078580" cy="7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 bwMode="auto">
          <a:xfrm>
            <a:off x="3657064" y="1268760"/>
            <a:ext cx="6047703" cy="28803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 smtClean="0">
                <a:solidFill>
                  <a:srgbClr val="080808"/>
                </a:solidFill>
                <a:cs typeface="Arial" pitchFamily="34" charset="0"/>
              </a:rPr>
              <a:t>Public Display Field Experiment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cs typeface="Arial" pitchFamily="34" charset="0"/>
            </a:endParaRPr>
          </a:p>
        </p:txBody>
      </p:sp>
      <p:pic>
        <p:nvPicPr>
          <p:cNvPr id="26" name="Picture 1" descr="header_ok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57064" y="1613810"/>
            <a:ext cx="2040167" cy="8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 bwMode="auto">
          <a:xfrm rot="12932277" flipH="1">
            <a:off x="5419163" y="2393133"/>
            <a:ext cx="432560" cy="504055"/>
          </a:xfrm>
          <a:prstGeom prst="rightArrow">
            <a:avLst/>
          </a:prstGeom>
          <a:noFill/>
          <a:ln>
            <a:solidFill>
              <a:srgbClr val="6699FF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8667723">
            <a:off x="7435064" y="2393134"/>
            <a:ext cx="432560" cy="504055"/>
          </a:xfrm>
          <a:prstGeom prst="rightArrow">
            <a:avLst/>
          </a:prstGeom>
          <a:noFill/>
          <a:ln>
            <a:solidFill>
              <a:srgbClr val="6699FF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2932277" flipH="1">
            <a:off x="6749520" y="4515899"/>
            <a:ext cx="432560" cy="504055"/>
          </a:xfrm>
          <a:prstGeom prst="rightArrow">
            <a:avLst/>
          </a:prstGeom>
          <a:noFill/>
          <a:ln>
            <a:solidFill>
              <a:srgbClr val="6699FF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8667723">
            <a:off x="6176596" y="4515900"/>
            <a:ext cx="432560" cy="504055"/>
          </a:xfrm>
          <a:prstGeom prst="rightArrow">
            <a:avLst/>
          </a:prstGeom>
          <a:noFill/>
          <a:ln>
            <a:solidFill>
              <a:srgbClr val="6699FF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657064" y="1268760"/>
            <a:ext cx="6047703" cy="48965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729060" y="4797152"/>
            <a:ext cx="2375883" cy="11521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u="sng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Impact on Sales</a:t>
            </a:r>
            <a:br>
              <a:rPr lang="en-US" sz="1200" u="sng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</a:br>
            <a:endParaRPr lang="en-US" sz="1200" u="sng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lnSpc>
                <a:spcPct val="90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Digital signage w/ social network comments increase sales</a:t>
            </a:r>
            <a:b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lnSpc>
                <a:spcPct val="90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Product comments are stronger than brand comments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7204431" y="4797152"/>
            <a:ext cx="2447880" cy="11521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u="sng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Impact on Customers</a:t>
            </a:r>
            <a:br>
              <a:rPr lang="en-US" sz="1200" u="sng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lnSpc>
                <a:spcPct val="90000"/>
              </a:lnSpc>
              <a:buFontTx/>
              <a:buChar char="-"/>
              <a:tabLst>
                <a:tab pos="1793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text-based messages are harder to read than classical  advertising</a:t>
            </a:r>
            <a:b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  <a:p>
            <a:pPr marL="90488" indent="-90488">
              <a:lnSpc>
                <a:spcPct val="90000"/>
              </a:lnSpc>
              <a:buFontTx/>
              <a:buChar char="-"/>
              <a:tabLst>
                <a:tab pos="1793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Digital natives like seeing themselves or friends on screen</a:t>
            </a:r>
          </a:p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u="sng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384979" y="4291823"/>
            <a:ext cx="3420626" cy="2881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0" bIns="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Facebook comments updated daily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335B"/>
                </a:solidFill>
              </a:rPr>
              <a:t>Embedding </a:t>
            </a:r>
            <a:r>
              <a:rPr lang="de-CH" dirty="0" err="1" smtClean="0">
                <a:solidFill>
                  <a:srgbClr val="00335B"/>
                </a:solidFill>
              </a:rPr>
              <a:t>Social</a:t>
            </a:r>
            <a:r>
              <a:rPr lang="de-CH" dirty="0" smtClean="0">
                <a:solidFill>
                  <a:srgbClr val="00335B"/>
                </a:solidFill>
              </a:rPr>
              <a:t> Networks on </a:t>
            </a:r>
            <a:r>
              <a:rPr lang="de-CH" dirty="0" err="1" smtClean="0">
                <a:solidFill>
                  <a:srgbClr val="00335B"/>
                </a:solidFill>
              </a:rPr>
              <a:t>the</a:t>
            </a:r>
            <a:r>
              <a:rPr lang="de-CH" dirty="0" smtClean="0">
                <a:solidFill>
                  <a:srgbClr val="00335B"/>
                </a:solidFill>
              </a:rPr>
              <a:t> Sales </a:t>
            </a:r>
            <a:r>
              <a:rPr lang="de-CH" dirty="0" err="1" smtClean="0">
                <a:solidFill>
                  <a:srgbClr val="00335B"/>
                </a:solidFill>
              </a:rPr>
              <a:t>Floor</a:t>
            </a:r>
            <a:endParaRPr lang="de-CH" dirty="0"/>
          </a:p>
        </p:txBody>
      </p:sp>
      <p:sp>
        <p:nvSpPr>
          <p:cNvPr id="61" name="Title 1"/>
          <p:cNvSpPr txBox="1">
            <a:spLocks/>
          </p:cNvSpPr>
          <p:nvPr/>
        </p:nvSpPr>
        <p:spPr bwMode="auto">
          <a:xfrm>
            <a:off x="386921" y="928670"/>
            <a:ext cx="9080500" cy="7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501" y="1700808"/>
            <a:ext cx="335261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ight Arrow 27"/>
          <p:cNvSpPr/>
          <p:nvPr/>
        </p:nvSpPr>
        <p:spPr bwMode="auto">
          <a:xfrm rot="10800000" flipH="1">
            <a:off x="3392828" y="3356993"/>
            <a:ext cx="1583922" cy="504055"/>
          </a:xfrm>
          <a:prstGeom prst="rightArrow">
            <a:avLst/>
          </a:prstGeom>
          <a:noFill/>
          <a:ln>
            <a:solidFill>
              <a:srgbClr val="6699FF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2000" rIns="0" bIns="0"/>
          <a:lstStyle/>
          <a:p>
            <a:pPr algn="ct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dirty="0" smtClean="0">
              <a:solidFill>
                <a:srgbClr val="08080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algn="ctr">
              <a:buNone/>
            </a:pPr>
            <a:r>
              <a:rPr lang="de-CH" dirty="0" smtClean="0"/>
              <a:t>Persuasive Computing, Internet </a:t>
            </a:r>
            <a:r>
              <a:rPr lang="de-CH" dirty="0" err="1" smtClean="0"/>
              <a:t>of</a:t>
            </a:r>
            <a:r>
              <a:rPr lang="de-CH" dirty="0" smtClean="0"/>
              <a:t> Things,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Mobile Phone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50" name="Picture 18" descr="http://tbn0.google.com/images?q=tbn:NrdPkcPvyg9xxM:http://images.buycostumes.com/mgen/merchandiser/1729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62" y="1988840"/>
            <a:ext cx="1428750" cy="1428750"/>
          </a:xfrm>
          <a:prstGeom prst="rect">
            <a:avLst/>
          </a:prstGeom>
          <a:noFill/>
        </p:spPr>
      </p:pic>
      <p:pic>
        <p:nvPicPr>
          <p:cNvPr id="248846" name="Picture 14" descr="http://images.apple.com/iphone/appstore/images/appstore_app4image_200806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306" y="1733554"/>
            <a:ext cx="2990850" cy="2409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mobile </a:t>
            </a:r>
            <a:r>
              <a:rPr lang="de-CH" dirty="0" err="1" smtClean="0"/>
              <a:t>phone</a:t>
            </a:r>
            <a:r>
              <a:rPr lang="de-CH" dirty="0" smtClean="0"/>
              <a:t>…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CH" sz="2000" dirty="0" smtClean="0"/>
              <a:t>1985!</a:t>
            </a:r>
          </a:p>
          <a:p>
            <a:endParaRPr lang="de-CH" sz="2000" dirty="0" smtClean="0"/>
          </a:p>
          <a:p>
            <a:r>
              <a:rPr lang="de-CH" sz="2000" dirty="0" smtClean="0"/>
              <a:t>Extended Ego</a:t>
            </a:r>
          </a:p>
          <a:p>
            <a:endParaRPr lang="de-CH" sz="2000" dirty="0" smtClean="0"/>
          </a:p>
          <a:p>
            <a:r>
              <a:rPr lang="de-CH" sz="2000" dirty="0" smtClean="0"/>
              <a:t>Harry Potter - </a:t>
            </a:r>
            <a:r>
              <a:rPr lang="de-CH" sz="2000" dirty="0" err="1" smtClean="0"/>
              <a:t>Effect</a:t>
            </a:r>
            <a:endParaRPr lang="de-CH" sz="2000" dirty="0" smtClean="0"/>
          </a:p>
          <a:p>
            <a:endParaRPr lang="de-CH" sz="2000" dirty="0" smtClean="0"/>
          </a:p>
          <a:p>
            <a:r>
              <a:rPr lang="de-CH" sz="2000" dirty="0" err="1" smtClean="0"/>
              <a:t>Mind-Changer</a:t>
            </a:r>
            <a:endParaRPr lang="de-CH" sz="2000" dirty="0" smtClean="0"/>
          </a:p>
          <a:p>
            <a:pPr lvl="1"/>
            <a:endParaRPr lang="de-CH" sz="2000" dirty="0" smtClean="0"/>
          </a:p>
        </p:txBody>
      </p:sp>
      <p:pic>
        <p:nvPicPr>
          <p:cNvPr id="15" name="Picture 8" descr="http://www.portel.de/fileadmin/pics/0-B/BjoernSteiger_i-Kids-Handy-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40" y="4246004"/>
            <a:ext cx="2283713" cy="16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6" name="Picture 10" descr="http://www.adsjob.com/media/img/bewerber/sms_01_400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4438" y="4500570"/>
            <a:ext cx="1809772" cy="135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triumphal procession of the smart phone</a:t>
            </a:r>
            <a:endParaRPr lang="en-US" dirty="0"/>
          </a:p>
        </p:txBody>
      </p:sp>
      <p:pic>
        <p:nvPicPr>
          <p:cNvPr id="749570" name="Picture 2" descr="C://Users/EFleisch/AppData/Local/Temp/Scan-26-10-2011-10-57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68" y="1123281"/>
            <a:ext cx="7704856" cy="51887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12544" y="6237312"/>
            <a:ext cx="1705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dirty="0" smtClean="0"/>
              <a:t>Source: Economist </a:t>
            </a:r>
            <a:r>
              <a:rPr lang="de-CH" sz="800" dirty="0" err="1" smtClean="0"/>
              <a:t>October</a:t>
            </a:r>
            <a:r>
              <a:rPr lang="de-CH" sz="800" dirty="0" smtClean="0"/>
              <a:t> 2011</a:t>
            </a:r>
            <a:endParaRPr lang="de-CH" sz="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goes</a:t>
            </a:r>
            <a:r>
              <a:rPr lang="de-CH" dirty="0" smtClean="0"/>
              <a:t> mobile</a:t>
            </a:r>
            <a:endParaRPr lang="de-CH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 l="5779" t="11532" r="3857" b="15380"/>
          <a:stretch>
            <a:fillRect/>
          </a:stretch>
        </p:blipFill>
        <p:spPr bwMode="auto">
          <a:xfrm>
            <a:off x="1115978" y="1079742"/>
            <a:ext cx="8193360" cy="530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77136" y="6222504"/>
            <a:ext cx="2858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</a:t>
            </a:r>
            <a:r>
              <a:rPr lang="en-US" sz="900" dirty="0" smtClean="0"/>
              <a:t>: KPCM Report on the Mobile Internet 2/2011</a:t>
            </a:r>
            <a:endParaRPr lang="en-US" sz="9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Product information becomes limitless… </a:t>
            </a:r>
          </a:p>
        </p:txBody>
      </p:sp>
      <p:pic>
        <p:nvPicPr>
          <p:cNvPr id="71683" name="Picture 4" descr="asp180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2625" y="4052888"/>
            <a:ext cx="17557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5" descr="home_03_03b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3100" y="2889250"/>
            <a:ext cx="38481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4"/>
          <p:cNvGrpSpPr>
            <a:grpSpLocks/>
          </p:cNvGrpSpPr>
          <p:nvPr/>
        </p:nvGrpSpPr>
        <p:grpSpPr bwMode="auto">
          <a:xfrm>
            <a:off x="4549775" y="4351338"/>
            <a:ext cx="995363" cy="261937"/>
            <a:chOff x="5989638" y="5804719"/>
            <a:chExt cx="1081087" cy="307694"/>
          </a:xfrm>
        </p:grpSpPr>
        <p:sp>
          <p:nvSpPr>
            <p:cNvPr id="71696" name="Line 6"/>
            <p:cNvSpPr>
              <a:spLocks noChangeShapeType="1"/>
            </p:cNvSpPr>
            <p:nvPr/>
          </p:nvSpPr>
          <p:spPr bwMode="auto">
            <a:xfrm>
              <a:off x="5989638" y="6101581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71697" name="Text Box 7"/>
            <p:cNvSpPr txBox="1">
              <a:spLocks noChangeArrowheads="1"/>
            </p:cNvSpPr>
            <p:nvPr/>
          </p:nvSpPr>
          <p:spPr bwMode="auto">
            <a:xfrm>
              <a:off x="6219824" y="5804719"/>
              <a:ext cx="522326" cy="307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100">
                  <a:solidFill>
                    <a:srgbClr val="193B5C"/>
                  </a:solidFill>
                </a:rPr>
                <a:t>1. ID</a:t>
              </a:r>
              <a:endParaRPr lang="de-DE" sz="1100">
                <a:solidFill>
                  <a:srgbClr val="193B5C"/>
                </a:solidFill>
              </a:endParaRPr>
            </a:p>
          </p:txBody>
        </p:sp>
      </p:grpSp>
      <p:grpSp>
        <p:nvGrpSpPr>
          <p:cNvPr id="3" name="Gruppieren 15"/>
          <p:cNvGrpSpPr>
            <a:grpSpLocks/>
          </p:cNvGrpSpPr>
          <p:nvPr/>
        </p:nvGrpSpPr>
        <p:grpSpPr bwMode="auto">
          <a:xfrm>
            <a:off x="4549775" y="1358900"/>
            <a:ext cx="1538288" cy="2693988"/>
            <a:chOff x="5989639" y="2285231"/>
            <a:chExt cx="1671005" cy="3168650"/>
          </a:xfrm>
        </p:grpSpPr>
        <p:pic>
          <p:nvPicPr>
            <p:cNvPr id="71692" name="Picture 8" descr="serv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4100" y="2574156"/>
              <a:ext cx="1136650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3" name="Line 9"/>
            <p:cNvSpPr>
              <a:spLocks noChangeShapeType="1"/>
            </p:cNvSpPr>
            <p:nvPr/>
          </p:nvSpPr>
          <p:spPr bwMode="auto">
            <a:xfrm flipH="1" flipV="1">
              <a:off x="6710363" y="3940994"/>
              <a:ext cx="576262" cy="151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71694" name="Text Box 10"/>
            <p:cNvSpPr txBox="1">
              <a:spLocks noChangeArrowheads="1"/>
            </p:cNvSpPr>
            <p:nvPr/>
          </p:nvSpPr>
          <p:spPr bwMode="auto">
            <a:xfrm>
              <a:off x="6910388" y="4242619"/>
              <a:ext cx="750256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100">
                  <a:solidFill>
                    <a:srgbClr val="193B5C"/>
                  </a:solidFill>
                </a:rPr>
                <a:t>2. ID, IP</a:t>
              </a:r>
              <a:endParaRPr lang="de-DE" sz="1100">
                <a:solidFill>
                  <a:srgbClr val="193B5C"/>
                </a:solidFill>
              </a:endParaRPr>
            </a:p>
          </p:txBody>
        </p:sp>
        <p:sp>
          <p:nvSpPr>
            <p:cNvPr id="71695" name="Text Box 12"/>
            <p:cNvSpPr txBox="1">
              <a:spLocks noChangeArrowheads="1"/>
            </p:cNvSpPr>
            <p:nvPr/>
          </p:nvSpPr>
          <p:spPr bwMode="auto">
            <a:xfrm>
              <a:off x="5989639" y="2285231"/>
              <a:ext cx="1427089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100">
                  <a:solidFill>
                    <a:srgbClr val="193B5C"/>
                  </a:solidFill>
                </a:rPr>
                <a:t>Discovery Service</a:t>
              </a:r>
              <a:endParaRPr lang="de-DE" sz="1100">
                <a:solidFill>
                  <a:srgbClr val="193B5C"/>
                </a:solidFill>
              </a:endParaRPr>
            </a:p>
          </p:txBody>
        </p:sp>
      </p:grpSp>
      <p:grpSp>
        <p:nvGrpSpPr>
          <p:cNvPr id="4" name="Gruppieren 16"/>
          <p:cNvGrpSpPr>
            <a:grpSpLocks/>
          </p:cNvGrpSpPr>
          <p:nvPr/>
        </p:nvGrpSpPr>
        <p:grpSpPr bwMode="auto">
          <a:xfrm>
            <a:off x="2060575" y="1785938"/>
            <a:ext cx="3484563" cy="2449512"/>
            <a:chOff x="3287713" y="2788469"/>
            <a:chExt cx="3783012" cy="2881312"/>
          </a:xfrm>
        </p:grpSpPr>
        <p:sp>
          <p:nvSpPr>
            <p:cNvPr id="71688" name="Text Box 3"/>
            <p:cNvSpPr txBox="1">
              <a:spLocks noChangeArrowheads="1"/>
            </p:cNvSpPr>
            <p:nvPr/>
          </p:nvSpPr>
          <p:spPr bwMode="auto">
            <a:xfrm>
              <a:off x="3287713" y="2788469"/>
              <a:ext cx="1032124" cy="30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1100">
                  <a:solidFill>
                    <a:srgbClr val="193B5C"/>
                  </a:solidFill>
                </a:rPr>
                <a:t>PIM-System</a:t>
              </a:r>
              <a:endParaRPr lang="de-DE" sz="1100">
                <a:solidFill>
                  <a:srgbClr val="193B5C"/>
                </a:solidFill>
              </a:endParaRPr>
            </a:p>
          </p:txBody>
        </p:sp>
        <p:pic>
          <p:nvPicPr>
            <p:cNvPr id="71689" name="Picture 11" descr="serv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3913" y="3077394"/>
              <a:ext cx="1214437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0" name="Line 13"/>
            <p:cNvSpPr>
              <a:spLocks noChangeShapeType="1"/>
            </p:cNvSpPr>
            <p:nvPr/>
          </p:nvSpPr>
          <p:spPr bwMode="auto">
            <a:xfrm flipH="1" flipV="1">
              <a:off x="4765675" y="4374381"/>
              <a:ext cx="230505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71691" name="Text Box 14"/>
            <p:cNvSpPr txBox="1">
              <a:spLocks noChangeArrowheads="1"/>
            </p:cNvSpPr>
            <p:nvPr/>
          </p:nvSpPr>
          <p:spPr bwMode="auto">
            <a:xfrm>
              <a:off x="5800725" y="4517256"/>
              <a:ext cx="957308" cy="506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>
                  <a:solidFill>
                    <a:srgbClr val="193B5C"/>
                  </a:solidFill>
                </a:rPr>
                <a:t>3. Product</a:t>
              </a:r>
            </a:p>
            <a:p>
              <a:r>
                <a:rPr lang="en-US" sz="1100">
                  <a:solidFill>
                    <a:srgbClr val="193B5C"/>
                  </a:solidFill>
                </a:rPr>
                <a:t>information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/>
          <p:nvPr/>
        </p:nvGraphicFramePr>
        <p:xfrm>
          <a:off x="1238224" y="1572182"/>
          <a:ext cx="7408892" cy="479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feld 7"/>
          <p:cNvSpPr txBox="1">
            <a:spLocks noChangeArrowheads="1"/>
          </p:cNvSpPr>
          <p:nvPr/>
        </p:nvSpPr>
        <p:spPr bwMode="auto">
          <a:xfrm>
            <a:off x="380968" y="1715058"/>
            <a:ext cx="1036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CH" sz="1200" b="1" dirty="0" smtClean="0"/>
              <a:t>% Organ donor</a:t>
            </a:r>
            <a:endParaRPr lang="de-CH" sz="1200" b="1" dirty="0"/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itchFamily="34" charset="0"/>
              </a:rPr>
              <a:t>The power of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7710" y="6143644"/>
            <a:ext cx="1688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 smtClean="0"/>
              <a:t>Source: Prof. A. Herrmann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72680" y="3501008"/>
            <a:ext cx="20162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5AAC35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454156" y="313167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 smtClean="0">
                <a:solidFill>
                  <a:schemeClr val="accent3"/>
                </a:solidFill>
              </a:rPr>
              <a:t>opt</a:t>
            </a:r>
            <a:r>
              <a:rPr lang="de-CH" sz="1800" dirty="0" smtClean="0">
                <a:solidFill>
                  <a:schemeClr val="accent3"/>
                </a:solidFill>
              </a:rPr>
              <a:t> in </a:t>
            </a:r>
            <a:r>
              <a:rPr lang="de-CH" sz="1800" dirty="0" err="1" smtClean="0">
                <a:solidFill>
                  <a:schemeClr val="accent3"/>
                </a:solidFill>
              </a:rPr>
              <a:t>from</a:t>
            </a:r>
            <a:endParaRPr lang="de-CH" sz="1800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592960" y="1494076"/>
            <a:ext cx="352839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29064" y="1124744"/>
            <a:ext cx="161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err="1" smtClean="0">
                <a:solidFill>
                  <a:schemeClr val="accent4">
                    <a:lumMod val="75000"/>
                  </a:schemeClr>
                </a:solidFill>
              </a:rPr>
              <a:t>opt</a:t>
            </a:r>
            <a:r>
              <a:rPr lang="de-CH" sz="1800" dirty="0" smtClean="0">
                <a:solidFill>
                  <a:schemeClr val="accent4">
                    <a:lumMod val="75000"/>
                  </a:schemeClr>
                </a:solidFill>
              </a:rPr>
              <a:t> out form</a:t>
            </a:r>
            <a:endParaRPr lang="de-CH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3" descr="screen_collage1.jpg"/>
          <p:cNvPicPr>
            <a:picLocks noChangeAspect="1"/>
          </p:cNvPicPr>
          <p:nvPr/>
        </p:nvPicPr>
        <p:blipFill>
          <a:blip r:embed="rId3" cstate="print"/>
          <a:srcRect b="25105"/>
          <a:stretch>
            <a:fillRect/>
          </a:stretch>
        </p:blipFill>
        <p:spPr bwMode="auto">
          <a:xfrm>
            <a:off x="0" y="1566103"/>
            <a:ext cx="9906000" cy="456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world through the eyes of my cell phone</a:t>
            </a:r>
            <a:endParaRPr lang="de-CH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2368154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endParaRPr lang="de-CH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682310" y="6697663"/>
            <a:ext cx="0" cy="176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endParaRPr lang="de-CH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81678"/>
            <a:ext cx="9906000" cy="1891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2760" y="1568889"/>
            <a:ext cx="4286280" cy="45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Access Statistics for Swiss Peaks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retail industry already feels it</a:t>
            </a:r>
            <a:endParaRPr lang="en-US" dirty="0"/>
          </a:p>
        </p:txBody>
      </p:sp>
      <p:pic>
        <p:nvPicPr>
          <p:cNvPr id="30003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336" y="1340768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volume picks up</a:t>
            </a:r>
            <a:endParaRPr lang="de-CH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52" y="1100236"/>
            <a:ext cx="8292275" cy="522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77136" y="6258578"/>
            <a:ext cx="2858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</a:t>
            </a:r>
            <a:r>
              <a:rPr lang="en-US" sz="900" dirty="0" smtClean="0"/>
              <a:t>: KPCM Report on the Mobile Internet 2/2011</a:t>
            </a:r>
            <a:endParaRPr lang="en-US" sz="9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Functions of PUSH</a:t>
            </a:r>
            <a:endParaRPr lang="de-C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010" t="41062" r="21157" b="12427"/>
          <a:stretch>
            <a:fillRect/>
          </a:stretch>
        </p:blipFill>
        <p:spPr bwMode="auto">
          <a:xfrm>
            <a:off x="2648744" y="2636912"/>
            <a:ext cx="3767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nut 5"/>
          <p:cNvSpPr/>
          <p:nvPr/>
        </p:nvSpPr>
        <p:spPr>
          <a:xfrm>
            <a:off x="550250" y="1052736"/>
            <a:ext cx="8208912" cy="5328592"/>
          </a:xfrm>
          <a:prstGeom prst="donut">
            <a:avLst>
              <a:gd name="adj" fmla="val 275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0570" y="5013176"/>
            <a:ext cx="4368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Payment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– Simple, Secure, Fun, Low Budget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From Cash to Push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Mini Bank account (+ multiple virtual membership accounts)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ATM Function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Visual bank note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Freemium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model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PSP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055" y="1340768"/>
            <a:ext cx="4127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Consumer Dashboard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– Simple, Fun, Budget Control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Dashboard &amp; digital receipt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MySpending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($,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</a:rPr>
              <a:t>kCal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, CO2, km, per category, over time)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Comparison with peers, and friends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Recommendation, sharing, rating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Shopping list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Digital product info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Self scanning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6794" y="1340768"/>
            <a:ext cx="44949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Retailer Cockpit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– Boost loyalty, reduce price sensitivity &amp; cost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Direct marketing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Direct feedback / market research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Control consumer spending patterns 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Value added services (quality control, financing,…)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Dense brand world</a:t>
            </a:r>
          </a:p>
          <a:p>
            <a:pPr>
              <a:buFont typeface="Symbol" pitchFamily="18" charset="2"/>
              <a:buChar char="-"/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 Reduce strategic thread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algn="ctr">
              <a:buNone/>
            </a:pPr>
            <a:r>
              <a:rPr lang="de-CH" dirty="0" smtClean="0"/>
              <a:t>So </a:t>
            </a:r>
            <a:r>
              <a:rPr lang="de-CH" dirty="0" err="1" smtClean="0"/>
              <a:t>what</a:t>
            </a:r>
            <a:r>
              <a:rPr lang="de-CH" dirty="0" smtClean="0"/>
              <a:t>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We are still at the beginning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</a:rPr>
              <a:t>Industrial robotic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 production environment since 1960</a:t>
            </a:r>
          </a:p>
          <a:p>
            <a:pPr lvl="1"/>
            <a:r>
              <a:rPr lang="en-US" dirty="0" smtClean="0">
                <a:latin typeface="Arial" pitchFamily="34" charset="0"/>
              </a:rPr>
              <a:t>Today 800.000 robots world wide; </a:t>
            </a:r>
          </a:p>
          <a:p>
            <a:pPr lvl="1"/>
            <a:r>
              <a:rPr lang="en-US" dirty="0" smtClean="0">
                <a:latin typeface="Arial" pitchFamily="34" charset="0"/>
              </a:rPr>
              <a:t>market 5.6 bio USD with 7% average growth rate</a:t>
            </a:r>
          </a:p>
          <a:p>
            <a:pPr lvl="1"/>
            <a:r>
              <a:rPr lang="en-US" dirty="0" smtClean="0">
                <a:latin typeface="Arial" pitchFamily="34" charset="0"/>
              </a:rPr>
              <a:t>Growth 2002 -&gt; 2003: 26%</a:t>
            </a:r>
          </a:p>
          <a:p>
            <a:pPr lvl="1"/>
            <a:r>
              <a:rPr lang="en-US" dirty="0" smtClean="0">
                <a:latin typeface="Arial" pitchFamily="34" charset="0"/>
              </a:rPr>
              <a:t>Cost decline 2002:1990 -&gt; 1:5</a:t>
            </a:r>
          </a:p>
          <a:p>
            <a:r>
              <a:rPr lang="en-US" dirty="0" smtClean="0">
                <a:latin typeface="Arial" pitchFamily="34" charset="0"/>
              </a:rPr>
              <a:t>Home robotic</a:t>
            </a:r>
          </a:p>
          <a:p>
            <a:pPr lvl="1"/>
            <a:r>
              <a:rPr lang="en-US" dirty="0" smtClean="0">
                <a:latin typeface="Arial" pitchFamily="34" charset="0"/>
              </a:rPr>
              <a:t>2006 home robotic market &gt; industrial market</a:t>
            </a:r>
          </a:p>
          <a:p>
            <a:pPr lvl="1"/>
            <a:r>
              <a:rPr lang="en-US" dirty="0" smtClean="0">
                <a:latin typeface="Arial" pitchFamily="34" charset="0"/>
              </a:rPr>
              <a:t>Vacuum cleaner, lawn mower, surveillance, toys</a:t>
            </a:r>
          </a:p>
        </p:txBody>
      </p:sp>
      <p:pic>
        <p:nvPicPr>
          <p:cNvPr id="4" name="Picture 20" descr="Bild vergrösser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6773" y="4668071"/>
            <a:ext cx="969686" cy="8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1464" y="1509670"/>
            <a:ext cx="843904" cy="93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22383" y="4242902"/>
            <a:ext cx="1481586" cy="687014"/>
            <a:chOff x="4736" y="1180"/>
            <a:chExt cx="1508" cy="82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929" y="1225"/>
              <a:ext cx="1315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6" y="1180"/>
              <a:ext cx="692" cy="301"/>
            </a:xfrm>
            <a:custGeom>
              <a:avLst/>
              <a:gdLst>
                <a:gd name="T0" fmla="*/ 0 w 692"/>
                <a:gd name="T1" fmla="*/ 301 h 301"/>
                <a:gd name="T2" fmla="*/ 64 w 692"/>
                <a:gd name="T3" fmla="*/ 237 h 301"/>
                <a:gd name="T4" fmla="*/ 102 w 692"/>
                <a:gd name="T5" fmla="*/ 0 h 301"/>
                <a:gd name="T6" fmla="*/ 692 w 692"/>
                <a:gd name="T7" fmla="*/ 0 h 301"/>
                <a:gd name="T8" fmla="*/ 374 w 692"/>
                <a:gd name="T9" fmla="*/ 227 h 301"/>
                <a:gd name="T10" fmla="*/ 0 w 692"/>
                <a:gd name="T11" fmla="*/ 301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2"/>
                <a:gd name="T19" fmla="*/ 0 h 301"/>
                <a:gd name="T20" fmla="*/ 692 w 692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2" h="301">
                  <a:moveTo>
                    <a:pt x="0" y="301"/>
                  </a:moveTo>
                  <a:cubicBezTo>
                    <a:pt x="21" y="280"/>
                    <a:pt x="43" y="258"/>
                    <a:pt x="64" y="237"/>
                  </a:cubicBezTo>
                  <a:lnTo>
                    <a:pt x="102" y="0"/>
                  </a:lnTo>
                  <a:lnTo>
                    <a:pt x="692" y="0"/>
                  </a:lnTo>
                  <a:lnTo>
                    <a:pt x="374" y="227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pic>
        <p:nvPicPr>
          <p:cNvPr id="9" name="Picture 10" descr="roomba_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441259" y="3514040"/>
            <a:ext cx="1001861" cy="8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agic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9E9DF"/>
              </a:clrFrom>
              <a:clrTo>
                <a:srgbClr val="E9E9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7994" y="2481486"/>
            <a:ext cx="1162745" cy="9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Lost in Tamagochi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0038" y="1388194"/>
            <a:ext cx="917033" cy="6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bot_sketc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50448" y="4668070"/>
            <a:ext cx="1184692" cy="817673"/>
          </a:xfrm>
          <a:prstGeom prst="rect">
            <a:avLst/>
          </a:prstGeom>
          <a:noFill/>
        </p:spPr>
      </p:pic>
      <p:pic>
        <p:nvPicPr>
          <p:cNvPr id="13" name="Picture 2" descr="http://www.irobot.com/images/consumer/looj/Looj12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097390" y="4485855"/>
            <a:ext cx="728361" cy="6397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anticipate</a:t>
            </a:r>
            <a:r>
              <a:rPr lang="de-CH" dirty="0" smtClean="0"/>
              <a:t> </a:t>
            </a:r>
            <a:r>
              <a:rPr lang="de-CH" dirty="0" err="1" smtClean="0"/>
              <a:t>technology</a:t>
            </a:r>
            <a:r>
              <a:rPr lang="de-CH" dirty="0" smtClean="0"/>
              <a:t>, but </a:t>
            </a:r>
            <a:r>
              <a:rPr lang="de-CH" dirty="0" err="1" smtClean="0"/>
              <a:t>never</a:t>
            </a:r>
            <a:r>
              <a:rPr lang="de-CH" dirty="0" smtClean="0"/>
              <a:t> </a:t>
            </a:r>
            <a:r>
              <a:rPr lang="de-CH" dirty="0" err="1" smtClean="0"/>
              <a:t>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3139" y="4429133"/>
            <a:ext cx="7959724" cy="1500198"/>
          </a:xfrm>
        </p:spPr>
        <p:txBody>
          <a:bodyPr/>
          <a:lstStyle/>
          <a:p>
            <a:r>
              <a:rPr lang="de-CH" dirty="0" smtClean="0"/>
              <a:t>Intimacy of a </a:t>
            </a:r>
            <a:r>
              <a:rPr lang="de-CH" dirty="0" err="1" smtClean="0"/>
              <a:t>Roomba</a:t>
            </a:r>
            <a:r>
              <a:rPr lang="de-CH" dirty="0" smtClean="0"/>
              <a:t> </a:t>
            </a:r>
            <a:r>
              <a:rPr lang="de-CH" dirty="0" err="1" smtClean="0"/>
              <a:t>owner</a:t>
            </a:r>
            <a:r>
              <a:rPr lang="de-CH" dirty="0" smtClean="0"/>
              <a:t> towards the robot: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Feeling happiness towards </a:t>
            </a:r>
            <a:r>
              <a:rPr lang="en-US" dirty="0" err="1" smtClean="0"/>
              <a:t>Roomba</a:t>
            </a: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de-DE" dirty="0" smtClean="0"/>
              <a:t>Lifelike associations and engagement with Roombas</a:t>
            </a:r>
          </a:p>
          <a:p>
            <a:pPr lvl="1">
              <a:buFont typeface="+mj-lt"/>
              <a:buAutoNum type="arabicPeriod"/>
            </a:pPr>
            <a:r>
              <a:rPr lang="de-DE" dirty="0" smtClean="0"/>
              <a:t>Valuing Roomba: promoting and protecting it</a:t>
            </a: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61442" name="Picture 2" descr="roombud_rabbit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77" y="1643050"/>
            <a:ext cx="27908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roombud_ladybug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91200" y="1655563"/>
            <a:ext cx="2719387" cy="204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2894" y="3744900"/>
            <a:ext cx="1381260" cy="219828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de-CH" sz="800" dirty="0" smtClean="0"/>
              <a:t>Source: </a:t>
            </a:r>
            <a:r>
              <a:rPr lang="de-DE" sz="800" dirty="0" smtClean="0"/>
              <a:t>myroombud 2009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6337736" y="3744900"/>
            <a:ext cx="1381260" cy="219828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de-CH" sz="800" dirty="0" smtClean="0"/>
              <a:t>Source: </a:t>
            </a:r>
            <a:r>
              <a:rPr lang="de-DE" sz="800" dirty="0" smtClean="0"/>
              <a:t>myroombud 2009</a:t>
            </a:r>
            <a:endParaRPr lang="en-US" sz="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 </a:t>
            </a:r>
            <a:r>
              <a:rPr lang="de-CH" dirty="0" err="1" smtClean="0"/>
              <a:t>what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not forecast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 forecast technology but never its applications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Technology can drive strategy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technologies regularly lead to new products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one who has the data has the business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follows work and capital as new core asset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Analytics is cool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Big data and high resolution management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Grow by chunking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Train muscles while you go. Learn by trail &amp; error.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Quo: “Engineers engineer for male engineers with academic background”</a:t>
            </a:r>
            <a:endParaRPr lang="en-US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>
          <a:xfrm>
            <a:off x="1023910" y="4857760"/>
            <a:ext cx="8358246" cy="13557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Assumption: Mankind is rational</a:t>
            </a:r>
          </a:p>
          <a:p>
            <a:pPr marL="0" indent="0" algn="ctr">
              <a:buNone/>
            </a:pPr>
            <a:r>
              <a:rPr lang="en-US" dirty="0" smtClean="0"/>
              <a:t>No analogies, no comparisons, no cool plots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4" y="1881178"/>
            <a:ext cx="238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52431" y="4095756"/>
            <a:ext cx="1685925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>
                <a:latin typeface="Arial" charset="0"/>
                <a:ea typeface="ＭＳ Ｐゴシック" pitchFamily="-106" charset="-128"/>
              </a:rPr>
              <a:t>http://www.echtshop.de/</a:t>
            </a:r>
          </a:p>
        </p:txBody>
      </p:sp>
      <p:pic>
        <p:nvPicPr>
          <p:cNvPr id="12" name="Grafik 11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6055232" y="1857364"/>
            <a:ext cx="3469800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488" y="1857364"/>
            <a:ext cx="2643206" cy="216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hteck 13"/>
          <p:cNvSpPr/>
          <p:nvPr/>
        </p:nvSpPr>
        <p:spPr>
          <a:xfrm>
            <a:off x="3238488" y="4071942"/>
            <a:ext cx="4635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 err="1" smtClean="0">
                <a:latin typeface="Arial" charset="0"/>
                <a:ea typeface="ＭＳ Ｐゴシック" pitchFamily="-106" charset="-128"/>
              </a:rPr>
              <a:t>yello</a:t>
            </a:r>
            <a:endParaRPr lang="en-GB" sz="1050" dirty="0">
              <a:latin typeface="Arial" charset="0"/>
              <a:ea typeface="ＭＳ Ｐゴシック" pitchFamily="-106" charset="-12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Velix</a:t>
            </a:r>
            <a:r>
              <a:rPr lang="en-US" dirty="0" smtClean="0"/>
              <a:t> – the behavioral economy-effect-loaded portal to help consumers to save energy</a:t>
            </a:r>
            <a:endParaRPr lang="de-DE" dirty="0" smtClean="0">
              <a:latin typeface="Arial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5" y="1412776"/>
            <a:ext cx="5544269" cy="457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96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Velix</a:t>
            </a:r>
            <a:r>
              <a:rPr lang="en-US" dirty="0" smtClean="0"/>
              <a:t> – the behavioral economy-effect-loaded portal to help consumers to save energy</a:t>
            </a:r>
          </a:p>
        </p:txBody>
      </p:sp>
      <p:sp>
        <p:nvSpPr>
          <p:cNvPr id="9219" name="Textfeld 3"/>
          <p:cNvSpPr txBox="1">
            <a:spLocks noChangeArrowheads="1"/>
          </p:cNvSpPr>
          <p:nvPr/>
        </p:nvSpPr>
        <p:spPr bwMode="auto">
          <a:xfrm>
            <a:off x="1381099" y="5723769"/>
            <a:ext cx="2629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Sources: Bits to Energy Lab &amp; VKW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3977" y="1581645"/>
            <a:ext cx="7049628" cy="414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llipse 4"/>
          <p:cNvSpPr/>
          <p:nvPr/>
        </p:nvSpPr>
        <p:spPr bwMode="auto">
          <a:xfrm>
            <a:off x="3595679" y="2313797"/>
            <a:ext cx="2357454" cy="121444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7096140" y="2313797"/>
            <a:ext cx="1428760" cy="221457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Implementing and deploying a best practice online portal - </a:t>
            </a:r>
            <a:r>
              <a:rPr lang="en-US" sz="2000" dirty="0" err="1" smtClean="0"/>
              <a:t>Velix</a:t>
            </a:r>
            <a:endParaRPr lang="de-CH" sz="2000" dirty="0" smtClean="0">
              <a:latin typeface="Arial" pitchFamily="34" charset="0"/>
            </a:endParaRPr>
          </a:p>
        </p:txBody>
      </p:sp>
      <p:grpSp>
        <p:nvGrpSpPr>
          <p:cNvPr id="4" name="Gruppieren 7"/>
          <p:cNvGrpSpPr>
            <a:grpSpLocks/>
          </p:cNvGrpSpPr>
          <p:nvPr/>
        </p:nvGrpSpPr>
        <p:grpSpPr bwMode="auto">
          <a:xfrm>
            <a:off x="1095376" y="1500189"/>
            <a:ext cx="7858125" cy="4500563"/>
            <a:chOff x="981075" y="1244618"/>
            <a:chExt cx="8452423" cy="4756150"/>
          </a:xfrm>
        </p:grpSpPr>
        <p:pic>
          <p:nvPicPr>
            <p:cNvPr id="2" name="Inhaltsplatzhalter 3" descr="Velix Screenshot2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81075" y="1244618"/>
              <a:ext cx="4686300" cy="4756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0160" y="1255697"/>
              <a:ext cx="3643338" cy="1839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10250" y="3214686"/>
              <a:ext cx="3609975" cy="1098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10250" y="4429131"/>
              <a:ext cx="3600450" cy="1571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6881814" y="5983288"/>
            <a:ext cx="21431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CH" sz="900" dirty="0"/>
              <a:t>All </a:t>
            </a:r>
            <a:r>
              <a:rPr lang="de-CH" sz="900" dirty="0" err="1"/>
              <a:t>sources</a:t>
            </a:r>
            <a:r>
              <a:rPr lang="de-CH" sz="900" dirty="0"/>
              <a:t>: www.vkw.at/velix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5738819" y="1785926"/>
            <a:ext cx="3357586" cy="142876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881299" y="3643314"/>
            <a:ext cx="1428760" cy="500066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666985" y="4286256"/>
            <a:ext cx="1428760" cy="128588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667116" y="1357298"/>
            <a:ext cx="1143008" cy="71438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5595942" y="4643446"/>
            <a:ext cx="3143272" cy="142876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</a:rPr>
              <a:t>Feedback on energy consumption can be given in various forms – which one is best?</a:t>
            </a:r>
            <a:endParaRPr lang="en-US" sz="2000" dirty="0">
              <a:latin typeface="Arial" pitchFamily="34" charset="0"/>
            </a:endParaRPr>
          </a:p>
        </p:txBody>
      </p:sp>
      <p:grpSp>
        <p:nvGrpSpPr>
          <p:cNvPr id="6" name="Gruppieren 6"/>
          <p:cNvGrpSpPr/>
          <p:nvPr/>
        </p:nvGrpSpPr>
        <p:grpSpPr>
          <a:xfrm>
            <a:off x="5097017" y="1214422"/>
            <a:ext cx="4104456" cy="2490363"/>
            <a:chOff x="5097016" y="1154661"/>
            <a:chExt cx="4104456" cy="2490363"/>
          </a:xfrm>
        </p:grpSpPr>
        <p:sp>
          <p:nvSpPr>
            <p:cNvPr id="35" name="Abgerundetes Rechteck 34"/>
            <p:cNvSpPr/>
            <p:nvPr/>
          </p:nvSpPr>
          <p:spPr bwMode="auto">
            <a:xfrm>
              <a:off x="5097016" y="1391608"/>
              <a:ext cx="4104456" cy="22534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i="0" u="none" strike="noStrike" cap="none" normalizeH="0" baseline="0" dirty="0" smtClean="0">
                <a:ln>
                  <a:noFill/>
                </a:ln>
                <a:solidFill>
                  <a:srgbClr val="193B5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8"/>
            <a:stretch/>
          </p:blipFill>
          <p:spPr bwMode="auto">
            <a:xfrm>
              <a:off x="5210622" y="1720626"/>
              <a:ext cx="3454518" cy="1697588"/>
            </a:xfrm>
            <a:prstGeom prst="rect">
              <a:avLst/>
            </a:prstGeom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feld 27"/>
            <p:cNvSpPr txBox="1"/>
            <p:nvPr/>
          </p:nvSpPr>
          <p:spPr>
            <a:xfrm>
              <a:off x="5446891" y="1154661"/>
              <a:ext cx="195438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CH" sz="1800" dirty="0" err="1" smtClean="0"/>
                <a:t>Historic</a:t>
              </a:r>
              <a:r>
                <a:rPr lang="de-CH" sz="1800" dirty="0" smtClean="0"/>
                <a:t> </a:t>
              </a:r>
              <a:r>
                <a:rPr lang="de-CH" sz="1800" dirty="0" err="1" smtClean="0"/>
                <a:t>feedback</a:t>
              </a:r>
              <a:endParaRPr lang="de-CH" sz="1800" dirty="0" smtClean="0"/>
            </a:p>
          </p:txBody>
        </p:sp>
      </p:grpSp>
      <p:grpSp>
        <p:nvGrpSpPr>
          <p:cNvPr id="7" name="Gruppieren 8"/>
          <p:cNvGrpSpPr/>
          <p:nvPr/>
        </p:nvGrpSpPr>
        <p:grpSpPr>
          <a:xfrm>
            <a:off x="500502" y="3717607"/>
            <a:ext cx="3528392" cy="2443436"/>
            <a:chOff x="500501" y="3861048"/>
            <a:chExt cx="3528392" cy="2443436"/>
          </a:xfrm>
        </p:grpSpPr>
        <p:sp>
          <p:nvSpPr>
            <p:cNvPr id="36" name="Abgerundetes Rechteck 35"/>
            <p:cNvSpPr/>
            <p:nvPr/>
          </p:nvSpPr>
          <p:spPr bwMode="auto">
            <a:xfrm>
              <a:off x="500501" y="4051068"/>
              <a:ext cx="3528392" cy="22534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i="0" u="none" strike="noStrike" cap="none" normalizeH="0" baseline="0" dirty="0" smtClean="0">
                <a:ln>
                  <a:noFill/>
                </a:ln>
                <a:solidFill>
                  <a:srgbClr val="193B5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uppieren 26"/>
            <p:cNvGrpSpPr/>
            <p:nvPr/>
          </p:nvGrpSpPr>
          <p:grpSpPr>
            <a:xfrm>
              <a:off x="632520" y="4581128"/>
              <a:ext cx="3168352" cy="1296144"/>
              <a:chOff x="5527054" y="3770044"/>
              <a:chExt cx="3528392" cy="1398991"/>
            </a:xfrm>
          </p:grpSpPr>
          <p:pic>
            <p:nvPicPr>
              <p:cNvPr id="5" name="Picture 3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27054" y="3770044"/>
                <a:ext cx="3528392" cy="1398991"/>
              </a:xfrm>
              <a:prstGeom prst="rect">
                <a:avLst/>
              </a:prstGeom>
              <a:ln w="57150">
                <a:noFill/>
              </a:ln>
              <a:effectLst/>
            </p:spPr>
          </p:pic>
          <p:sp>
            <p:nvSpPr>
              <p:cNvPr id="25" name="Rechteck 24"/>
              <p:cNvSpPr/>
              <p:nvPr/>
            </p:nvSpPr>
            <p:spPr bwMode="auto">
              <a:xfrm>
                <a:off x="5601071" y="4365104"/>
                <a:ext cx="1198259" cy="3600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CH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193B5C"/>
                    </a:solidFill>
                    <a:effectLst/>
                    <a:latin typeface="Arial" pitchFamily="34" charset="0"/>
                    <a:cs typeface="Arial" pitchFamily="34" charset="0"/>
                  </a:rPr>
                  <a:t>You</a:t>
                </a:r>
                <a:endParaRPr kumimoji="0" lang="de-CH" sz="1200" b="1" i="0" u="none" strike="noStrike" cap="none" normalizeH="0" baseline="0" dirty="0" smtClean="0">
                  <a:ln>
                    <a:noFill/>
                  </a:ln>
                  <a:solidFill>
                    <a:srgbClr val="193B5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5599062" y="4698446"/>
                <a:ext cx="1200269" cy="4223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AU" sz="1200" b="1" dirty="0" smtClean="0">
                    <a:solidFill>
                      <a:srgbClr val="193B5C"/>
                    </a:solidFill>
                    <a:cs typeface="Arial" pitchFamily="34" charset="0"/>
                  </a:rPr>
                  <a:t>Neighbours</a:t>
                </a: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193B5C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30" name="Textfeld 29"/>
            <p:cNvSpPr txBox="1"/>
            <p:nvPr/>
          </p:nvSpPr>
          <p:spPr>
            <a:xfrm>
              <a:off x="848544" y="3861048"/>
              <a:ext cx="23262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CH" sz="1800" dirty="0" err="1" smtClean="0"/>
                <a:t>Descriptive</a:t>
              </a:r>
              <a:r>
                <a:rPr lang="de-CH" sz="1800" dirty="0" smtClean="0"/>
                <a:t> </a:t>
              </a:r>
              <a:r>
                <a:rPr lang="de-CH" sz="1800" dirty="0" err="1" smtClean="0"/>
                <a:t>feedback</a:t>
              </a:r>
              <a:endParaRPr lang="de-CH" sz="1800" dirty="0" smtClean="0"/>
            </a:p>
          </p:txBody>
        </p:sp>
      </p:grpSp>
      <p:grpSp>
        <p:nvGrpSpPr>
          <p:cNvPr id="9" name="Gruppieren 7"/>
          <p:cNvGrpSpPr/>
          <p:nvPr/>
        </p:nvGrpSpPr>
        <p:grpSpPr>
          <a:xfrm>
            <a:off x="500502" y="1297257"/>
            <a:ext cx="3528392" cy="2407526"/>
            <a:chOff x="500501" y="1237498"/>
            <a:chExt cx="3528392" cy="2407526"/>
          </a:xfrm>
        </p:grpSpPr>
        <p:sp>
          <p:nvSpPr>
            <p:cNvPr id="3" name="Abgerundetes Rechteck 2"/>
            <p:cNvSpPr/>
            <p:nvPr/>
          </p:nvSpPr>
          <p:spPr bwMode="auto">
            <a:xfrm>
              <a:off x="500501" y="1391608"/>
              <a:ext cx="3528392" cy="22534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i="0" u="none" strike="noStrike" cap="none" normalizeH="0" baseline="0" dirty="0" smtClean="0">
                <a:ln>
                  <a:noFill/>
                </a:ln>
                <a:solidFill>
                  <a:srgbClr val="193B5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818468" y="1237498"/>
              <a:ext cx="11977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CH" sz="1800" dirty="0" smtClean="0"/>
                <a:t>Feedback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818468" y="1817565"/>
              <a:ext cx="231666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err="1" smtClean="0"/>
                <a:t>Your</a:t>
              </a:r>
              <a:r>
                <a:rPr lang="de-CH" sz="1600" dirty="0" smtClean="0"/>
                <a:t> last </a:t>
              </a:r>
              <a:r>
                <a:rPr lang="de-CH" sz="1600" dirty="0" err="1" smtClean="0"/>
                <a:t>weeks</a:t>
              </a:r>
              <a:r>
                <a:rPr lang="de-CH" sz="1600" dirty="0" smtClean="0"/>
                <a:t> </a:t>
              </a:r>
            </a:p>
            <a:p>
              <a:r>
                <a:rPr lang="de-CH" sz="1600" dirty="0" err="1" smtClean="0"/>
                <a:t>electricity</a:t>
              </a:r>
              <a:r>
                <a:rPr lang="de-CH" sz="1600" dirty="0" smtClean="0"/>
                <a:t> </a:t>
              </a:r>
              <a:r>
                <a:rPr lang="de-CH" sz="1600" dirty="0" err="1" smtClean="0"/>
                <a:t>consumption</a:t>
              </a:r>
              <a:r>
                <a:rPr lang="de-CH" sz="1600" dirty="0" smtClean="0"/>
                <a:t>:</a:t>
              </a:r>
              <a:br>
                <a:rPr lang="de-CH" sz="1600" dirty="0" smtClean="0"/>
              </a:br>
              <a:endParaRPr lang="de-CH" sz="1600" dirty="0" smtClean="0"/>
            </a:p>
            <a:p>
              <a:r>
                <a:rPr lang="de-CH" sz="3200" dirty="0" smtClean="0"/>
                <a:t>56 kWh</a:t>
              </a:r>
            </a:p>
          </p:txBody>
        </p:sp>
      </p:grpSp>
      <p:grpSp>
        <p:nvGrpSpPr>
          <p:cNvPr id="10" name="Gruppieren 5"/>
          <p:cNvGrpSpPr/>
          <p:nvPr/>
        </p:nvGrpSpPr>
        <p:grpSpPr>
          <a:xfrm>
            <a:off x="5147810" y="3717608"/>
            <a:ext cx="4053663" cy="2454553"/>
            <a:chOff x="5147809" y="3861048"/>
            <a:chExt cx="4053663" cy="2454553"/>
          </a:xfrm>
        </p:grpSpPr>
        <p:sp>
          <p:nvSpPr>
            <p:cNvPr id="37" name="Abgerundetes Rechteck 36"/>
            <p:cNvSpPr/>
            <p:nvPr/>
          </p:nvSpPr>
          <p:spPr bwMode="auto">
            <a:xfrm>
              <a:off x="5147809" y="4062185"/>
              <a:ext cx="4053663" cy="225341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800" i="0" u="none" strike="noStrike" cap="none" normalizeH="0" baseline="0" dirty="0" smtClean="0">
                <a:ln>
                  <a:noFill/>
                </a:ln>
                <a:solidFill>
                  <a:srgbClr val="193B5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8076" y="4417514"/>
              <a:ext cx="1732010" cy="1703985"/>
            </a:xfrm>
            <a:prstGeom prst="rect">
              <a:avLst/>
            </a:prstGeom>
            <a:ln w="57150">
              <a:noFill/>
            </a:ln>
            <a:effectLst/>
          </p:spPr>
        </p:pic>
        <p:sp>
          <p:nvSpPr>
            <p:cNvPr id="29" name="Textfeld 28"/>
            <p:cNvSpPr txBox="1"/>
            <p:nvPr/>
          </p:nvSpPr>
          <p:spPr>
            <a:xfrm>
              <a:off x="5601072" y="3861048"/>
              <a:ext cx="21595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CH" sz="1800" dirty="0" err="1" smtClean="0"/>
                <a:t>Injunctive</a:t>
              </a:r>
              <a:r>
                <a:rPr lang="de-CH" sz="1800" dirty="0" smtClean="0"/>
                <a:t> </a:t>
              </a:r>
              <a:r>
                <a:rPr lang="de-CH" sz="1800" dirty="0" err="1" smtClean="0"/>
                <a:t>feedback</a:t>
              </a:r>
              <a:endParaRPr lang="de-CH" sz="1800" dirty="0" smtClean="0"/>
            </a:p>
          </p:txBody>
        </p:sp>
        <p:pic>
          <p:nvPicPr>
            <p:cNvPr id="162818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168" y="4836836"/>
              <a:ext cx="938818" cy="704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185132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choice of the reference group has a great impact on the results!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467"/>
          <a:stretch>
            <a:fillRect/>
          </a:stretch>
        </p:blipFill>
        <p:spPr bwMode="auto">
          <a:xfrm>
            <a:off x="2000672" y="1700808"/>
            <a:ext cx="5449069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504728" y="1988840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Änderung Energieverbrauch in %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1983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 ID Lab Vorlage V10">
  <a:themeElements>
    <a:clrScheme name="Lab Colors">
      <a:dk1>
        <a:srgbClr val="56575A"/>
      </a:dk1>
      <a:lt1>
        <a:srgbClr val="FFFFFF"/>
      </a:lt1>
      <a:dk2>
        <a:srgbClr val="56575A"/>
      </a:dk2>
      <a:lt2>
        <a:srgbClr val="8BA1B4"/>
      </a:lt2>
      <a:accent1>
        <a:srgbClr val="92C0E3"/>
      </a:accent1>
      <a:accent2>
        <a:srgbClr val="A01020"/>
      </a:accent2>
      <a:accent3>
        <a:srgbClr val="206040"/>
      </a:accent3>
      <a:accent4>
        <a:srgbClr val="EB6C67"/>
      </a:accent4>
      <a:accent5>
        <a:srgbClr val="77B756"/>
      </a:accent5>
      <a:accent6>
        <a:srgbClr val="073262"/>
      </a:accent6>
      <a:hlink>
        <a:srgbClr val="073262"/>
      </a:hlink>
      <a:folHlink>
        <a:srgbClr val="073262"/>
      </a:folHlink>
    </a:clrScheme>
    <a:fontScheme name="Vorlage_IWI_arial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900" b="1" i="0" u="none" strike="noStrike" cap="none" normalizeH="0" baseline="0" smtClean="0">
            <a:ln>
              <a:noFill/>
            </a:ln>
            <a:solidFill>
              <a:srgbClr val="193B5C"/>
            </a:solidFill>
            <a:effectLst/>
            <a:latin typeface="MetaPlusBlack" pitchFamily="1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/>
        </a:defPPr>
      </a:lstStyle>
    </a:txDef>
  </a:objectDefaults>
  <a:extraClrSchemeLst>
    <a:extraClrScheme>
      <a:clrScheme name="Vorlage_IWI_arial 1">
        <a:dk1>
          <a:srgbClr val="3A3C3C"/>
        </a:dk1>
        <a:lt1>
          <a:srgbClr val="FFFFFF"/>
        </a:lt1>
        <a:dk2>
          <a:srgbClr val="3A3C3C"/>
        </a:dk2>
        <a:lt2>
          <a:srgbClr val="8BA1B4"/>
        </a:lt2>
        <a:accent1>
          <a:srgbClr val="ACD1F9"/>
        </a:accent1>
        <a:accent2>
          <a:srgbClr val="226B53"/>
        </a:accent2>
        <a:accent3>
          <a:srgbClr val="FFFFFF"/>
        </a:accent3>
        <a:accent4>
          <a:srgbClr val="303232"/>
        </a:accent4>
        <a:accent5>
          <a:srgbClr val="D2E5FB"/>
        </a:accent5>
        <a:accent6>
          <a:srgbClr val="1E604A"/>
        </a:accent6>
        <a:hlink>
          <a:srgbClr val="C87F25"/>
        </a:hlink>
        <a:folHlink>
          <a:srgbClr val="591A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orlage_IWI_arial 1">
    <a:dk1>
      <a:srgbClr val="56575A"/>
    </a:dk1>
    <a:lt1>
      <a:srgbClr val="FFFFFF"/>
    </a:lt1>
    <a:dk2>
      <a:srgbClr val="56575A"/>
    </a:dk2>
    <a:lt2>
      <a:srgbClr val="767878"/>
    </a:lt2>
    <a:accent1>
      <a:srgbClr val="77B756"/>
    </a:accent1>
    <a:accent2>
      <a:srgbClr val="226B53"/>
    </a:accent2>
    <a:accent3>
      <a:srgbClr val="FFFFFF"/>
    </a:accent3>
    <a:accent4>
      <a:srgbClr val="48494C"/>
    </a:accent4>
    <a:accent5>
      <a:srgbClr val="BDD8B4"/>
    </a:accent5>
    <a:accent6>
      <a:srgbClr val="1E604A"/>
    </a:accent6>
    <a:hlink>
      <a:srgbClr val="C87F25"/>
    </a:hlink>
    <a:folHlink>
      <a:srgbClr val="591A53"/>
    </a:folHlink>
  </a:clrScheme>
  <a:fontScheme name="Vorlage_IWI_arial">
    <a:majorFont>
      <a:latin typeface="Arial Black"/>
      <a:ea typeface=""/>
      <a:cs typeface=""/>
    </a:majorFont>
    <a:minorFont>
      <a:latin typeface="Arial Black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Auto ID Lab Vorlage V10</Template>
  <TotalTime>0</TotalTime>
  <Words>1347</Words>
  <Application>Microsoft Office PowerPoint</Application>
  <PresentationFormat>A4-Papier (210x297 mm)</PresentationFormat>
  <Paragraphs>297</Paragraphs>
  <Slides>38</Slides>
  <Notes>25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Auto ID Lab Vorlage V10</vt:lpstr>
      <vt:lpstr>Photo Editor Photo</vt:lpstr>
      <vt:lpstr>PowerPoint-Präsentation</vt:lpstr>
      <vt:lpstr>PowerPoint-Präsentation</vt:lpstr>
      <vt:lpstr>The power of defaults</vt:lpstr>
      <vt:lpstr>Status Quo: “Engineers engineer for male engineers with academic background”</vt:lpstr>
      <vt:lpstr>Velix – the behavioral economy-effect-loaded portal to help consumers to save energy</vt:lpstr>
      <vt:lpstr>Velix – the behavioral economy-effect-loaded portal to help consumers to save energy</vt:lpstr>
      <vt:lpstr>Implementing and deploying a best practice online portal - Velix</vt:lpstr>
      <vt:lpstr>Feedback on energy consumption can be given in various forms – which one is best?</vt:lpstr>
      <vt:lpstr>The choice of the reference group has a great impact on the results!</vt:lpstr>
      <vt:lpstr>Social norms work – in both directions!</vt:lpstr>
      <vt:lpstr>First  Velix results</vt:lpstr>
      <vt:lpstr>PowerPoint-Präsentation</vt:lpstr>
      <vt:lpstr>Low cost minicomputers ...</vt:lpstr>
      <vt:lpstr>... with mobile communication capabilities ...</vt:lpstr>
      <vt:lpstr>... help linking real world objects automatically with the Internet</vt:lpstr>
      <vt:lpstr>The carbon footprint of warm water is larger than expected (10% of CO2 emissions)</vt:lpstr>
      <vt:lpstr>With Amphiro, your shower becomes smart.</vt:lpstr>
      <vt:lpstr>The story of Thorsten and Stephan</vt:lpstr>
      <vt:lpstr>When you start measure and display behavior, funny things happen</vt:lpstr>
      <vt:lpstr>First results are promising </vt:lpstr>
      <vt:lpstr>Computers help cleaning teeth</vt:lpstr>
      <vt:lpstr>Why don‘t they talk to us?</vt:lpstr>
      <vt:lpstr>PowerPoint-Präsentation</vt:lpstr>
      <vt:lpstr>Embedding Social Networks on the Sales Floor</vt:lpstr>
      <vt:lpstr>PowerPoint-Präsentation</vt:lpstr>
      <vt:lpstr>The mobile phone…</vt:lpstr>
      <vt:lpstr>The triumphal procession of the smart phone</vt:lpstr>
      <vt:lpstr>Social goes mobile</vt:lpstr>
      <vt:lpstr>Product information becomes limitless… </vt:lpstr>
      <vt:lpstr>The world through the eyes of my cell phone</vt:lpstr>
      <vt:lpstr>Live Access Statistics for Swiss Peaks</vt:lpstr>
      <vt:lpstr>The retail industry already feels it</vt:lpstr>
      <vt:lpstr>Advertisement volume picks up</vt:lpstr>
      <vt:lpstr>Major Functions of PUSH</vt:lpstr>
      <vt:lpstr>PowerPoint-Präsentation</vt:lpstr>
      <vt:lpstr>We are still at the beginning</vt:lpstr>
      <vt:lpstr>We can anticipate technology, but never applications</vt:lpstr>
      <vt:lpstr>So what?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Elgar Fleisch</dc:creator>
  <cp:lastModifiedBy>eVetsch-Keller</cp:lastModifiedBy>
  <cp:revision>272</cp:revision>
  <cp:lastPrinted>2011-11-15T07:15:28Z</cp:lastPrinted>
  <dcterms:created xsi:type="dcterms:W3CDTF">2007-11-27T09:09:12Z</dcterms:created>
  <dcterms:modified xsi:type="dcterms:W3CDTF">2011-11-15T07:25:00Z</dcterms:modified>
</cp:coreProperties>
</file>